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25"/>
  </p:notesMasterIdLst>
  <p:sldIdLst>
    <p:sldId id="267" r:id="rId2"/>
    <p:sldId id="348" r:id="rId3"/>
    <p:sldId id="261" r:id="rId4"/>
    <p:sldId id="260" r:id="rId5"/>
    <p:sldId id="263" r:id="rId6"/>
    <p:sldId id="264" r:id="rId7"/>
    <p:sldId id="265" r:id="rId8"/>
    <p:sldId id="266" r:id="rId9"/>
    <p:sldId id="344" r:id="rId10"/>
    <p:sldId id="349" r:id="rId11"/>
    <p:sldId id="350" r:id="rId12"/>
    <p:sldId id="351" r:id="rId13"/>
    <p:sldId id="308" r:id="rId14"/>
    <p:sldId id="309" r:id="rId15"/>
    <p:sldId id="352" r:id="rId16"/>
    <p:sldId id="290" r:id="rId17"/>
    <p:sldId id="291" r:id="rId18"/>
    <p:sldId id="335" r:id="rId19"/>
    <p:sldId id="338" r:id="rId20"/>
    <p:sldId id="339" r:id="rId21"/>
    <p:sldId id="346" r:id="rId22"/>
    <p:sldId id="347" r:id="rId23"/>
    <p:sldId id="345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Quattrocento Sans" panose="020B0604020202020204" charset="0"/>
      <p:regular r:id="rId30"/>
      <p:bold r:id="rId31"/>
      <p:italic r:id="rId32"/>
      <p:boldItalic r:id="rId33"/>
    </p:embeddedFont>
    <p:embeddedFont>
      <p:font typeface="Rockwell" panose="020B0604020202020204" charset="0"/>
      <p:regular r:id="rId34"/>
      <p:bold r:id="rId35"/>
      <p:italic r:id="rId36"/>
      <p:boldItalic r:id="rId37"/>
    </p:embeddedFont>
    <p:embeddedFont>
      <p:font typeface="Roboto" panose="020B0604020202020204" charset="0"/>
      <p:regular r:id="rId38"/>
      <p:bold r:id="rId39"/>
      <p:italic r:id="rId40"/>
      <p:boldItalic r:id="rId41"/>
    </p:embeddedFont>
    <p:embeddedFont>
      <p:font typeface="Bookman Old Style" panose="02050604050505020204" pitchFamily="18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67" roundtripDataSignature="AMtx7mgIlAdG1Es2E1+9BH5cjWgM4p+r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1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BABFB3-4365-4DBF-A97C-97CD891BB551}" v="3" dt="2022-12-07T04:07:44.253"/>
  </p1510:revLst>
</p1510:revInfo>
</file>

<file path=ppt/tableStyles.xml><?xml version="1.0" encoding="utf-8"?>
<a:tblStyleLst xmlns:a="http://schemas.openxmlformats.org/drawingml/2006/main" def="{468D0035-E04D-4E22-B228-7D6ACF151E1C}">
  <a:tblStyle styleId="{468D0035-E04D-4E22-B228-7D6ACF151E1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9C6817A-C8F5-4DD7-893F-D9910777A3C6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6E6E6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6E6E6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dk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3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4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67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font" Target="fonts/font16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42538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ID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693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4721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4377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2676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449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760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6093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a3afba42e4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a3afba42e4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Ini oke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2522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a3d9a6d57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a3d9a6d57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0451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a3afba42e4_6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a3afba42e4_6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853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a3afba42e4_1_1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ga3afba42e4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269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a3afba42e4_1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ga3afba42e4_1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4437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a3afba42e4_1_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ga3afba42e4_1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2874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a3dad2e95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a3dad2e95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5197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a3b7e2afcc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a3b7e2afcc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4196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3884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388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7"/>
          <p:cNvSpPr txBox="1"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27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7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7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3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43"/>
          <p:cNvSpPr txBox="1">
            <a:spLocks noGrp="1"/>
          </p:cNvSpPr>
          <p:nvPr>
            <p:ph type="body" idx="1"/>
          </p:nvPr>
        </p:nvSpPr>
        <p:spPr>
          <a:xfrm>
            <a:off x="913795" y="2088319"/>
            <a:ext cx="5106004" cy="370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43"/>
          <p:cNvSpPr txBox="1">
            <a:spLocks noGrp="1"/>
          </p:cNvSpPr>
          <p:nvPr>
            <p:ph type="body" idx="2"/>
          </p:nvPr>
        </p:nvSpPr>
        <p:spPr>
          <a:xfrm>
            <a:off x="6173403" y="2088319"/>
            <a:ext cx="5094154" cy="370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43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3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43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4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44"/>
          <p:cNvSpPr txBox="1"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5" name="Google Shape;215;p44"/>
          <p:cNvSpPr txBox="1">
            <a:spLocks noGrp="1"/>
          </p:cNvSpPr>
          <p:nvPr>
            <p:ph type="body" idx="2"/>
          </p:nvPr>
        </p:nvSpPr>
        <p:spPr>
          <a:xfrm>
            <a:off x="913795" y="2912232"/>
            <a:ext cx="5107208" cy="287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44"/>
          <p:cNvSpPr txBox="1">
            <a:spLocks noGrp="1"/>
          </p:cNvSpPr>
          <p:nvPr>
            <p:ph type="body" idx="3"/>
          </p:nvPr>
        </p:nvSpPr>
        <p:spPr>
          <a:xfrm>
            <a:off x="6402003" y="2088320"/>
            <a:ext cx="4865554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7" name="Google Shape;217;p44"/>
          <p:cNvSpPr txBox="1">
            <a:spLocks noGrp="1"/>
          </p:cNvSpPr>
          <p:nvPr>
            <p:ph type="body" idx="4"/>
          </p:nvPr>
        </p:nvSpPr>
        <p:spPr>
          <a:xfrm>
            <a:off x="6172200" y="2912232"/>
            <a:ext cx="5095357" cy="287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44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44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4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5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45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45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45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6"/>
          <p:cNvSpPr txBox="1"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ookman Old Style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6"/>
          <p:cNvSpPr txBox="1">
            <a:spLocks noGrp="1"/>
          </p:cNvSpPr>
          <p:nvPr>
            <p:ph type="body" idx="1"/>
          </p:nvPr>
        </p:nvSpPr>
        <p:spPr>
          <a:xfrm>
            <a:off x="5078064" y="609600"/>
            <a:ext cx="6189492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46"/>
          <p:cNvSpPr txBox="1">
            <a:spLocks noGrp="1"/>
          </p:cNvSpPr>
          <p:nvPr>
            <p:ph type="body" idx="2"/>
          </p:nvPr>
        </p:nvSpPr>
        <p:spPr>
          <a:xfrm>
            <a:off x="917228" y="2971800"/>
            <a:ext cx="3932237" cy="281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30" name="Google Shape;230;p46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46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46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7"/>
          <p:cNvSpPr txBox="1"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47"/>
          <p:cNvSpPr>
            <a:spLocks noGrp="1"/>
          </p:cNvSpPr>
          <p:nvPr>
            <p:ph type="pic" idx="2"/>
          </p:nvPr>
        </p:nvSpPr>
        <p:spPr>
          <a:xfrm>
            <a:off x="7424804" y="758881"/>
            <a:ext cx="3255356" cy="4883038"/>
          </a:xfrm>
          <a:prstGeom prst="rect">
            <a:avLst/>
          </a:prstGeom>
          <a:noFill/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sp>
      <p:sp>
        <p:nvSpPr>
          <p:cNvPr id="236" name="Google Shape;236;p47"/>
          <p:cNvSpPr txBox="1">
            <a:spLocks noGrp="1"/>
          </p:cNvSpPr>
          <p:nvPr>
            <p:ph type="body" idx="1"/>
          </p:nvPr>
        </p:nvSpPr>
        <p:spPr>
          <a:xfrm>
            <a:off x="913794" y="2971800"/>
            <a:ext cx="59349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37" name="Google Shape;237;p47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47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47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8"/>
          <p:cNvSpPr txBox="1"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ookman Old Style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48"/>
          <p:cNvSpPr>
            <a:spLocks noGrp="1"/>
          </p:cNvSpPr>
          <p:nvPr>
            <p:ph type="pic" idx="2"/>
          </p:nvPr>
        </p:nvSpPr>
        <p:spPr>
          <a:xfrm>
            <a:off x="913806" y="621321"/>
            <a:ext cx="10367564" cy="3379735"/>
          </a:xfrm>
          <a:prstGeom prst="rect">
            <a:avLst/>
          </a:prstGeom>
          <a:noFill/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sp>
      <p:sp>
        <p:nvSpPr>
          <p:cNvPr id="243" name="Google Shape;243;p48"/>
          <p:cNvSpPr txBox="1">
            <a:spLocks noGrp="1"/>
          </p:cNvSpPr>
          <p:nvPr>
            <p:ph type="body" idx="1"/>
          </p:nvPr>
        </p:nvSpPr>
        <p:spPr>
          <a:xfrm>
            <a:off x="913795" y="5108728"/>
            <a:ext cx="10365998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4" name="Google Shape;244;p48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48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48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9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49"/>
          <p:cNvSpPr txBox="1">
            <a:spLocks noGrp="1"/>
          </p:cNvSpPr>
          <p:nvPr>
            <p:ph type="body" idx="1"/>
          </p:nvPr>
        </p:nvSpPr>
        <p:spPr>
          <a:xfrm>
            <a:off x="913795" y="4204820"/>
            <a:ext cx="10353761" cy="1592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0" name="Google Shape;250;p49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49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9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0"/>
          <p:cNvSpPr txBox="1"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50"/>
          <p:cNvSpPr txBox="1">
            <a:spLocks noGrp="1"/>
          </p:cNvSpPr>
          <p:nvPr>
            <p:ph type="body" idx="1"/>
          </p:nvPr>
        </p:nvSpPr>
        <p:spPr>
          <a:xfrm>
            <a:off x="1720644" y="3610032"/>
            <a:ext cx="8752299" cy="426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6" name="Google Shape;256;p50"/>
          <p:cNvSpPr txBox="1">
            <a:spLocks noGrp="1"/>
          </p:cNvSpPr>
          <p:nvPr>
            <p:ph type="body" idx="2"/>
          </p:nvPr>
        </p:nvSpPr>
        <p:spPr>
          <a:xfrm>
            <a:off x="913794" y="4204821"/>
            <a:ext cx="10353762" cy="158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7" name="Google Shape;257;p50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50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50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  <p:sp>
        <p:nvSpPr>
          <p:cNvPr id="260" name="Google Shape;260;p5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ockwell"/>
              <a:buNone/>
            </a:pPr>
            <a:r>
              <a:rPr lang="en-ID" sz="8000" b="0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“</a:t>
            </a:r>
            <a:endParaRPr/>
          </a:p>
        </p:txBody>
      </p:sp>
      <p:sp>
        <p:nvSpPr>
          <p:cNvPr id="261" name="Google Shape;261;p50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ockwell"/>
              <a:buNone/>
            </a:pPr>
            <a:r>
              <a:rPr lang="en-ID" sz="8000" b="0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1"/>
          <p:cNvSpPr txBox="1"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51"/>
          <p:cNvSpPr txBox="1">
            <a:spLocks noGrp="1"/>
          </p:cNvSpPr>
          <p:nvPr>
            <p:ph type="body" idx="1"/>
          </p:nvPr>
        </p:nvSpPr>
        <p:spPr>
          <a:xfrm>
            <a:off x="913794" y="4650556"/>
            <a:ext cx="10353763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5" name="Google Shape;265;p51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51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51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2"/>
          <p:cNvSpPr txBox="1"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52"/>
          <p:cNvSpPr txBox="1"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1" name="Google Shape;271;p52"/>
          <p:cNvSpPr txBox="1">
            <a:spLocks noGrp="1"/>
          </p:cNvSpPr>
          <p:nvPr>
            <p:ph type="body" idx="2"/>
          </p:nvPr>
        </p:nvSpPr>
        <p:spPr>
          <a:xfrm>
            <a:off x="913794" y="2911624"/>
            <a:ext cx="3298956" cy="28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72" name="Google Shape;272;p52"/>
          <p:cNvSpPr txBox="1">
            <a:spLocks noGrp="1"/>
          </p:cNvSpPr>
          <p:nvPr>
            <p:ph type="body" idx="3"/>
          </p:nvPr>
        </p:nvSpPr>
        <p:spPr>
          <a:xfrm>
            <a:off x="4444878" y="2088320"/>
            <a:ext cx="3298558" cy="82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3" name="Google Shape;273;p52"/>
          <p:cNvSpPr txBox="1">
            <a:spLocks noGrp="1"/>
          </p:cNvSpPr>
          <p:nvPr>
            <p:ph type="body" idx="4"/>
          </p:nvPr>
        </p:nvSpPr>
        <p:spPr>
          <a:xfrm>
            <a:off x="4444878" y="2911624"/>
            <a:ext cx="3299821" cy="28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74" name="Google Shape;274;p52"/>
          <p:cNvSpPr txBox="1">
            <a:spLocks noGrp="1"/>
          </p:cNvSpPr>
          <p:nvPr>
            <p:ph type="body" idx="5"/>
          </p:nvPr>
        </p:nvSpPr>
        <p:spPr>
          <a:xfrm>
            <a:off x="7973298" y="2088320"/>
            <a:ext cx="3291211" cy="82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5" name="Google Shape;275;p52"/>
          <p:cNvSpPr txBox="1">
            <a:spLocks noGrp="1"/>
          </p:cNvSpPr>
          <p:nvPr>
            <p:ph type="body" idx="6"/>
          </p:nvPr>
        </p:nvSpPr>
        <p:spPr>
          <a:xfrm>
            <a:off x="7976346" y="2911624"/>
            <a:ext cx="3291211" cy="28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76" name="Google Shape;276;p52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52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52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3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53"/>
          <p:cNvSpPr txBox="1"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2" name="Google Shape;282;p53"/>
          <p:cNvSpPr>
            <a:spLocks noGrp="1"/>
          </p:cNvSpPr>
          <p:nvPr>
            <p:ph type="pic" idx="2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sp>
      <p:sp>
        <p:nvSpPr>
          <p:cNvPr id="283" name="Google Shape;283;p53"/>
          <p:cNvSpPr txBox="1">
            <a:spLocks noGrp="1"/>
          </p:cNvSpPr>
          <p:nvPr>
            <p:ph type="body" idx="3"/>
          </p:nvPr>
        </p:nvSpPr>
        <p:spPr>
          <a:xfrm>
            <a:off x="913795" y="4772161"/>
            <a:ext cx="3298955" cy="1019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84" name="Google Shape;284;p53"/>
          <p:cNvSpPr txBox="1">
            <a:spLocks noGrp="1"/>
          </p:cNvSpPr>
          <p:nvPr>
            <p:ph type="body" idx="4"/>
          </p:nvPr>
        </p:nvSpPr>
        <p:spPr>
          <a:xfrm>
            <a:off x="4442701" y="4195899"/>
            <a:ext cx="329898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5" name="Google Shape;285;p53"/>
          <p:cNvSpPr>
            <a:spLocks noGrp="1"/>
          </p:cNvSpPr>
          <p:nvPr>
            <p:ph type="pic" idx="5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sp>
      <p:sp>
        <p:nvSpPr>
          <p:cNvPr id="286" name="Google Shape;286;p53"/>
          <p:cNvSpPr txBox="1">
            <a:spLocks noGrp="1"/>
          </p:cNvSpPr>
          <p:nvPr>
            <p:ph type="body" idx="6"/>
          </p:nvPr>
        </p:nvSpPr>
        <p:spPr>
          <a:xfrm>
            <a:off x="4441348" y="4772160"/>
            <a:ext cx="3300336" cy="1019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87" name="Google Shape;287;p53"/>
          <p:cNvSpPr txBox="1">
            <a:spLocks noGrp="1"/>
          </p:cNvSpPr>
          <p:nvPr>
            <p:ph type="body" idx="7"/>
          </p:nvPr>
        </p:nvSpPr>
        <p:spPr>
          <a:xfrm>
            <a:off x="7973423" y="4195899"/>
            <a:ext cx="32899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8" name="Google Shape;288;p53"/>
          <p:cNvSpPr>
            <a:spLocks noGrp="1"/>
          </p:cNvSpPr>
          <p:nvPr>
            <p:ph type="pic" idx="8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sp>
      <p:sp>
        <p:nvSpPr>
          <p:cNvPr id="289" name="Google Shape;289;p53"/>
          <p:cNvSpPr txBox="1">
            <a:spLocks noGrp="1"/>
          </p:cNvSpPr>
          <p:nvPr>
            <p:ph type="body" idx="9"/>
          </p:nvPr>
        </p:nvSpPr>
        <p:spPr>
          <a:xfrm>
            <a:off x="7973298" y="4772161"/>
            <a:ext cx="3294258" cy="1019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90" name="Google Shape;290;p53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53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3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4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54"/>
          <p:cNvSpPr txBox="1">
            <a:spLocks noGrp="1"/>
          </p:cNvSpPr>
          <p:nvPr>
            <p:ph type="body" idx="1"/>
          </p:nvPr>
        </p:nvSpPr>
        <p:spPr>
          <a:xfrm rot="5400000">
            <a:off x="4243108" y="-1233249"/>
            <a:ext cx="3695136" cy="10353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6" name="Google Shape;296;p54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54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54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5"/>
          <p:cNvSpPr txBox="1">
            <a:spLocks noGrp="1"/>
          </p:cNvSpPr>
          <p:nvPr>
            <p:ph type="title"/>
          </p:nvPr>
        </p:nvSpPr>
        <p:spPr>
          <a:xfrm rot="5400000">
            <a:off x="7405428" y="1929071"/>
            <a:ext cx="5181601" cy="2542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55"/>
          <p:cNvSpPr txBox="1">
            <a:spLocks noGrp="1"/>
          </p:cNvSpPr>
          <p:nvPr>
            <p:ph type="body" idx="1"/>
          </p:nvPr>
        </p:nvSpPr>
        <p:spPr>
          <a:xfrm rot="5400000">
            <a:off x="2152346" y="-628953"/>
            <a:ext cx="5181601" cy="7658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55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55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55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14" name="Google Shape;3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046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 amt="75000"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  <a:defRPr sz="3400" b="1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9" name="Google Shape;179;p26"/>
          <p:cNvSpPr txBox="1"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180" name="Google Shape;180;p26"/>
          <p:cNvSpPr txBox="1">
            <a:spLocks noGrp="1"/>
          </p:cNvSpPr>
          <p:nvPr>
            <p:ph type="dt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181" name="Google Shape;181;p26"/>
          <p:cNvSpPr txBox="1">
            <a:spLocks noGrp="1"/>
          </p:cNvSpPr>
          <p:nvPr>
            <p:ph type="ftr" idx="11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182" name="Google Shape;182;p26"/>
          <p:cNvSpPr txBox="1">
            <a:spLocks noGrp="1"/>
          </p:cNvSpPr>
          <p:nvPr>
            <p:ph type="sldNum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explore/tags/karanganyar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sekolah\New folder (4)\tangga.jpg">
            <a:extLst>
              <a:ext uri="{FF2B5EF4-FFF2-40B4-BE49-F238E27FC236}">
                <a16:creationId xmlns:a16="http://schemas.microsoft.com/office/drawing/2014/main" xmlns="" id="{1C91E2BD-1F53-48CA-5EAC-6FA8D0965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147" y="566058"/>
            <a:ext cx="9656853" cy="6313714"/>
          </a:xfrm>
          <a:prstGeom prst="flowChartMultidocumen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CD1B36-5FAE-55C4-01FB-39EED253B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959" y="1409700"/>
            <a:ext cx="9295266" cy="4626430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INOVASI PENDIDIKAN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JENJANG SEKOLAH MENENGAH ATAS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DINAS PENDIDIKAN DAN KEBUDAYAAN </a:t>
            </a:r>
            <a:b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PROVINSI JAWA TENGAH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5805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DDD9DA-5474-67EF-6FE9-E2566F0932C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Pendidikan </a:t>
            </a:r>
            <a:r>
              <a:rPr lang="en-US" dirty="0" err="1"/>
              <a:t>Jenjang</a:t>
            </a:r>
            <a:r>
              <a:rPr lang="en-US" dirty="0"/>
              <a:t> SMA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EC4C46-1BFF-F779-741C-BFACD95C5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476193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 err="1">
                <a:solidFill>
                  <a:srgbClr val="002060"/>
                </a:solidFill>
              </a:rPr>
              <a:t>Penyelenggaraan</a:t>
            </a:r>
            <a:r>
              <a:rPr lang="en-US" sz="2400" b="1" dirty="0">
                <a:solidFill>
                  <a:srgbClr val="002060"/>
                </a:solidFill>
              </a:rPr>
              <a:t> BOLPEN SEKODI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D" sz="24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Pendampingan</a:t>
            </a:r>
            <a:r>
              <a:rPr lang="en-ID" sz="24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en-ID" sz="24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Pembelajaran</a:t>
            </a:r>
            <a:r>
              <a:rPr lang="en-ID" sz="24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Berbasis</a:t>
            </a:r>
            <a:r>
              <a:rPr lang="en-ID" sz="24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TIK di </a:t>
            </a:r>
            <a:r>
              <a:rPr lang="en-ID" sz="24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Sekolah</a:t>
            </a:r>
            <a:r>
              <a:rPr lang="en-ID" sz="24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ID" sz="24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Kondisi</a:t>
            </a:r>
            <a:r>
              <a:rPr lang="en-ID" sz="24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24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Khusus</a:t>
            </a:r>
            <a:r>
              <a:rPr lang="en-ID" sz="24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2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(3T)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D" sz="2400" b="1" i="0" dirty="0" err="1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Penyelenggaraan</a:t>
            </a:r>
            <a:r>
              <a:rPr lang="en-ID" sz="2400" b="1" i="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DOLMEN</a:t>
            </a:r>
            <a:endParaRPr lang="en-ID" sz="16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dirty="0" err="1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Membumikan</a:t>
            </a:r>
            <a:r>
              <a:rPr lang="en-US" sz="2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IKM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Webinar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SMA </a:t>
            </a:r>
            <a:r>
              <a:rPr lang="en-US" sz="2400" b="1" dirty="0" err="1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Futuristik</a:t>
            </a:r>
            <a:endParaRPr lang="en-US" sz="2400" b="1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dirty="0" err="1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Kelas</a:t>
            </a:r>
            <a:r>
              <a:rPr lang="en-US" sz="2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Khusus</a:t>
            </a:r>
            <a:r>
              <a:rPr lang="en-US" sz="2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Olahraga</a:t>
            </a:r>
            <a:r>
              <a:rPr lang="en-US" sz="2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Kelas</a:t>
            </a:r>
            <a:r>
              <a:rPr lang="en-US" sz="2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Jauh</a:t>
            </a:r>
            <a:r>
              <a:rPr lang="en-US" sz="2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400" b="1" dirty="0" err="1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Kelas</a:t>
            </a:r>
            <a:r>
              <a:rPr lang="en-US" sz="24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Virtual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b="1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400" b="1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63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"/>
          <p:cNvSpPr/>
          <p:nvPr/>
        </p:nvSpPr>
        <p:spPr>
          <a:xfrm>
            <a:off x="409814" y="404014"/>
            <a:ext cx="6895109" cy="70788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i="0" dirty="0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PENYELENGGARAAN BOLPEN  SEKODI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n-ID" sz="16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Bimbingan</a:t>
            </a:r>
            <a:r>
              <a:rPr lang="en-ID" sz="1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Teknis Online dan </a:t>
            </a:r>
            <a:r>
              <a:rPr lang="en-ID" sz="16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Pendampingan</a:t>
            </a:r>
            <a:r>
              <a:rPr lang="en-ID" sz="1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6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Sekolah</a:t>
            </a:r>
            <a:r>
              <a:rPr lang="en-ID" sz="1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Digital)</a:t>
            </a:r>
            <a:endParaRPr sz="1600" b="1" dirty="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2" name="Google Shape;472;p5"/>
          <p:cNvSpPr/>
          <p:nvPr/>
        </p:nvSpPr>
        <p:spPr>
          <a:xfrm>
            <a:off x="863241" y="1264890"/>
            <a:ext cx="4850781" cy="91042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BOLPEN ANGKATAN 1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20 – 27 September 2021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Peserta</a:t>
            </a:r>
            <a:r>
              <a:rPr lang="en-ID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 514 Guru SMA</a:t>
            </a:r>
            <a:endParaRPr dirty="0"/>
          </a:p>
        </p:txBody>
      </p:sp>
      <p:sp>
        <p:nvSpPr>
          <p:cNvPr id="473" name="Google Shape;473;p5"/>
          <p:cNvSpPr/>
          <p:nvPr/>
        </p:nvSpPr>
        <p:spPr>
          <a:xfrm>
            <a:off x="863240" y="2334981"/>
            <a:ext cx="4850781" cy="910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BOLPEN ANGKATAN 2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 – 11 </a:t>
            </a:r>
            <a:r>
              <a:rPr lang="en-ID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Oktober</a:t>
            </a:r>
            <a:r>
              <a:rPr lang="en-ID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2021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Peserta</a:t>
            </a:r>
            <a:r>
              <a:rPr lang="en-ID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 310 Guru </a:t>
            </a:r>
            <a:endParaRPr dirty="0"/>
          </a:p>
        </p:txBody>
      </p:sp>
      <p:sp>
        <p:nvSpPr>
          <p:cNvPr id="474" name="Google Shape;474;p5"/>
          <p:cNvSpPr/>
          <p:nvPr/>
        </p:nvSpPr>
        <p:spPr>
          <a:xfrm>
            <a:off x="863240" y="3405452"/>
            <a:ext cx="4850781" cy="910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BOLPEN ANGKATAN 3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 – 10 November 2021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Peserta</a:t>
            </a:r>
            <a:r>
              <a:rPr lang="en-ID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 600 Guru SMA</a:t>
            </a:r>
            <a:endParaRPr dirty="0"/>
          </a:p>
        </p:txBody>
      </p:sp>
      <p:sp>
        <p:nvSpPr>
          <p:cNvPr id="475" name="Google Shape;475;p5"/>
          <p:cNvSpPr/>
          <p:nvPr/>
        </p:nvSpPr>
        <p:spPr>
          <a:xfrm>
            <a:off x="863241" y="4475923"/>
            <a:ext cx="4850781" cy="910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BOLPEN ANGKATAN 4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24 Desember 2021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Peserta: 77 Pengawas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7" name="Google Shape;4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5093" y="3636811"/>
            <a:ext cx="4849615" cy="2727909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478" name="Google Shape;478;p5"/>
          <p:cNvSpPr/>
          <p:nvPr/>
        </p:nvSpPr>
        <p:spPr>
          <a:xfrm>
            <a:off x="7484447" y="1810085"/>
            <a:ext cx="3967263" cy="923289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u="sng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FOKUS 2021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Pemanfaatan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 Akun </a:t>
            </a: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Belajar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Rumah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Belajar</a:t>
            </a:r>
            <a:endParaRPr sz="1800" b="1" i="1" dirty="0">
              <a:solidFill>
                <a:srgbClr val="36937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9" name="Google Shape;47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0846" y="1031197"/>
            <a:ext cx="5526169" cy="41446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1489184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"/>
          <p:cNvSpPr/>
          <p:nvPr/>
        </p:nvSpPr>
        <p:spPr>
          <a:xfrm>
            <a:off x="409814" y="404014"/>
            <a:ext cx="6895109" cy="70788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i="0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PENYELENGGARAAN BOLPEN  SEKODI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(Bimbingan Teknis Online dan Pendampingan Sekolah Digital)</a:t>
            </a:r>
            <a:endParaRPr sz="1600" b="1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6" name="Google Shape;476;p5"/>
          <p:cNvSpPr/>
          <p:nvPr/>
        </p:nvSpPr>
        <p:spPr>
          <a:xfrm>
            <a:off x="329840" y="2228146"/>
            <a:ext cx="4850781" cy="910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BOLPEN ANGKATAN 5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7 – 9 Maret 2022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Peserta: 991 Guru SMA</a:t>
            </a:r>
            <a:endParaRPr/>
          </a:p>
        </p:txBody>
      </p:sp>
      <p:pic>
        <p:nvPicPr>
          <p:cNvPr id="477" name="Google Shape;4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5093" y="3636811"/>
            <a:ext cx="4849615" cy="2727909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478" name="Google Shape;478;p5"/>
          <p:cNvSpPr/>
          <p:nvPr/>
        </p:nvSpPr>
        <p:spPr>
          <a:xfrm>
            <a:off x="7484447" y="1180819"/>
            <a:ext cx="3967263" cy="258528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u="sng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FOKUS Angkatan 5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Pemanfaatan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 Akun </a:t>
            </a: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Belajar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Rumah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Belajar</a:t>
            </a:r>
            <a:endParaRPr sz="1800" b="1" i="1" dirty="0">
              <a:solidFill>
                <a:srgbClr val="36937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1" dirty="0">
              <a:solidFill>
                <a:srgbClr val="36937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u="sng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FOKUS Angkatan 6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Akselerasi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Pemanfaatan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 PMM, dan Video </a:t>
            </a: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Pembelajaran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serta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Portal </a:t>
            </a: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Jateng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800" b="1" i="1" dirty="0" err="1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Pintar</a:t>
            </a:r>
            <a:r>
              <a:rPr lang="en-ID" sz="1800" b="1" i="1" dirty="0">
                <a:solidFill>
                  <a:srgbClr val="36937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EFEF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9" name="Google Shape;47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1517" y="1021365"/>
            <a:ext cx="5526169" cy="41446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76;p5">
            <a:extLst>
              <a:ext uri="{FF2B5EF4-FFF2-40B4-BE49-F238E27FC236}">
                <a16:creationId xmlns:a16="http://schemas.microsoft.com/office/drawing/2014/main" xmlns="" id="{3E285855-079C-9C67-9AD1-D8613D1DE686}"/>
              </a:ext>
            </a:extLst>
          </p:cNvPr>
          <p:cNvSpPr/>
          <p:nvPr/>
        </p:nvSpPr>
        <p:spPr>
          <a:xfrm>
            <a:off x="1022662" y="3636811"/>
            <a:ext cx="4850781" cy="910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BOLPEN ANGKATAN 6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6 – 9 </a:t>
            </a:r>
            <a:r>
              <a:rPr lang="en-ID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Desember</a:t>
            </a:r>
            <a:r>
              <a:rPr lang="en-ID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2022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Peserta</a:t>
            </a:r>
            <a:r>
              <a:rPr lang="en-ID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 619 Guru SMA </a:t>
            </a:r>
            <a:endParaRPr dirty="0"/>
          </a:p>
        </p:txBody>
      </p:sp>
      <p:sp>
        <p:nvSpPr>
          <p:cNvPr id="3" name="Google Shape;476;p5">
            <a:extLst>
              <a:ext uri="{FF2B5EF4-FFF2-40B4-BE49-F238E27FC236}">
                <a16:creationId xmlns:a16="http://schemas.microsoft.com/office/drawing/2014/main" xmlns="" id="{44151712-9280-1098-1B1E-575C2C93154C}"/>
              </a:ext>
            </a:extLst>
          </p:cNvPr>
          <p:cNvSpPr/>
          <p:nvPr/>
        </p:nvSpPr>
        <p:spPr>
          <a:xfrm>
            <a:off x="610464" y="5309956"/>
            <a:ext cx="4850781" cy="910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ANGGARAN Rp. 117.357.000,-</a:t>
            </a:r>
            <a:endParaRPr b="1" dirty="0"/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7"/>
          <p:cNvSpPr/>
          <p:nvPr/>
        </p:nvSpPr>
        <p:spPr>
          <a:xfrm>
            <a:off x="4607526" y="1589731"/>
            <a:ext cx="5806074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Pendampingan</a:t>
            </a:r>
            <a:r>
              <a:rPr lang="en-ID" sz="16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en-ID" sz="16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Pembelajaran</a:t>
            </a:r>
            <a:r>
              <a:rPr lang="en-ID" sz="16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6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Berbasis</a:t>
            </a:r>
            <a:r>
              <a:rPr lang="en-ID" sz="16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TIK di </a:t>
            </a:r>
            <a:r>
              <a:rPr lang="en-ID" sz="16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Sekolah</a:t>
            </a:r>
            <a:r>
              <a:rPr lang="en-ID" sz="16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6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ID" sz="16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6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Kondisi</a:t>
            </a:r>
            <a:r>
              <a:rPr lang="en-ID" sz="16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6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Khusus</a:t>
            </a:r>
            <a:r>
              <a:rPr lang="en-ID" sz="16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ID" sz="1600" b="1" dirty="0">
                <a:latin typeface="Roboto"/>
                <a:ea typeface="Roboto"/>
                <a:cs typeface="Roboto"/>
                <a:sym typeface="Roboto"/>
              </a:rPr>
              <a:t>(3T) </a:t>
            </a:r>
            <a:r>
              <a:rPr lang="en-ID" sz="1600" b="1" i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Tahun</a:t>
            </a:r>
            <a:r>
              <a:rPr lang="en-ID" sz="16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2022 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96" name="Google Shape;496;p7"/>
          <p:cNvGraphicFramePr/>
          <p:nvPr>
            <p:extLst>
              <p:ext uri="{D42A27DB-BD31-4B8C-83A1-F6EECF244321}">
                <p14:modId xmlns:p14="http://schemas.microsoft.com/office/powerpoint/2010/main" val="878762607"/>
              </p:ext>
            </p:extLst>
          </p:nvPr>
        </p:nvGraphicFramePr>
        <p:xfrm>
          <a:off x="4566651" y="2472069"/>
          <a:ext cx="5887825" cy="2796200"/>
        </p:xfrm>
        <a:graphic>
          <a:graphicData uri="http://schemas.openxmlformats.org/drawingml/2006/table">
            <a:tbl>
              <a:tblPr firstRow="1" bandRow="1">
                <a:noFill/>
                <a:tableStyleId>{49C6817A-C8F5-4DD7-893F-D9910777A3C6}</a:tableStyleId>
              </a:tblPr>
              <a:tblGrid>
                <a:gridCol w="4486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93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4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49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latin typeface="Roboto"/>
                          <a:ea typeface="Roboto"/>
                          <a:cs typeface="Roboto"/>
                          <a:sym typeface="Roboto"/>
                        </a:rPr>
                        <a:t>No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 dirty="0" err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Sekolah</a:t>
                      </a:r>
                      <a:r>
                        <a:rPr lang="en-ID" sz="1400" u="none" strike="noStrike" cap="none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ID" sz="1400" u="none" strike="noStrike" cap="none" dirty="0" err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Tujuan</a:t>
                      </a:r>
                      <a:r>
                        <a:rPr lang="en-ID" sz="1400" u="none" strike="noStrike" cap="none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 Utama</a:t>
                      </a:r>
                      <a:endParaRPr sz="1400" u="none" strike="noStrike" cap="none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latin typeface="Roboto"/>
                          <a:ea typeface="Roboto"/>
                          <a:cs typeface="Roboto"/>
                          <a:sym typeface="Roboto"/>
                        </a:rPr>
                        <a:t>Kab/Kota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9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SMAN Kampung </a:t>
                      </a:r>
                      <a:r>
                        <a:rPr lang="en-ID" sz="1400" dirty="0" err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Laut</a:t>
                      </a:r>
                      <a:endParaRPr sz="14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 err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Kab</a:t>
                      </a: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. </a:t>
                      </a:r>
                      <a:r>
                        <a:rPr lang="en-ID" sz="1400" dirty="0" err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CIlacap</a:t>
                      </a:r>
                      <a:endParaRPr sz="14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2170348852"/>
                  </a:ext>
                </a:extLst>
              </a:tr>
              <a:tr h="349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SMAN 1 Batur</a:t>
                      </a:r>
                      <a:endParaRPr sz="14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 err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Kab</a:t>
                      </a: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. </a:t>
                      </a:r>
                      <a:r>
                        <a:rPr lang="en-ID" sz="1400" dirty="0" err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Banjarnegara</a:t>
                      </a:r>
                      <a:endParaRPr sz="14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9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SMAN 1 Petungkriyono</a:t>
                      </a:r>
                      <a:endParaRPr sz="14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Kab. Pekalongan</a:t>
                      </a:r>
                      <a:endParaRPr sz="14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9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SMAN 1 Salem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Kab. Brebes</a:t>
                      </a:r>
                      <a:endParaRPr sz="14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9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SMAN 1 Sidoharjo</a:t>
                      </a:r>
                      <a:endParaRPr sz="14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Kab. Wonogiri</a:t>
                      </a:r>
                      <a:endParaRPr sz="14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9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SMAN 1 Karangsambung</a:t>
                      </a:r>
                      <a:endParaRPr sz="14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Kab. Kebumen</a:t>
                      </a:r>
                      <a:endParaRPr sz="14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9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SMAN 1 Sale</a:t>
                      </a:r>
                      <a:endParaRPr sz="14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dirty="0" err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Kab</a:t>
                      </a:r>
                      <a:r>
                        <a:rPr lang="en-ID" sz="14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. </a:t>
                      </a:r>
                      <a:r>
                        <a:rPr lang="en-ID" sz="1400" dirty="0" err="1">
                          <a:latin typeface="Roboto"/>
                          <a:ea typeface="Roboto"/>
                          <a:cs typeface="Roboto"/>
                          <a:sym typeface="Roboto"/>
                        </a:rPr>
                        <a:t>Rembang</a:t>
                      </a:r>
                      <a:endParaRPr sz="14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"/>
          <p:cNvSpPr/>
          <p:nvPr/>
        </p:nvSpPr>
        <p:spPr>
          <a:xfrm>
            <a:off x="409814" y="404014"/>
            <a:ext cx="6895109" cy="70788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i="0" dirty="0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PENYELENGGARAAN DOLMEN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(DIKLAT ONLINE DAN MENTORING)</a:t>
            </a:r>
            <a:endParaRPr sz="1600" b="1" dirty="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2" name="Google Shape;472;p5"/>
          <p:cNvSpPr/>
          <p:nvPr/>
        </p:nvSpPr>
        <p:spPr>
          <a:xfrm>
            <a:off x="863241" y="1264890"/>
            <a:ext cx="4850781" cy="91042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Tujuan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Guru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dapat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meningkatkan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kompetensi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dan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inovasi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dalam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pembelajaran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berbasis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teknologi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informatika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,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guna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meningkatkan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kualitas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pembelajaran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bagi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peserta</a:t>
            </a: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didiknya</a:t>
            </a:r>
            <a:endParaRPr sz="1050" dirty="0"/>
          </a:p>
        </p:txBody>
      </p:sp>
      <p:sp>
        <p:nvSpPr>
          <p:cNvPr id="473" name="Google Shape;473;p5"/>
          <p:cNvSpPr/>
          <p:nvPr/>
        </p:nvSpPr>
        <p:spPr>
          <a:xfrm>
            <a:off x="863240" y="2334981"/>
            <a:ext cx="4850781" cy="910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Dolmen PTK SMA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terdiri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dari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13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kelas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Cabdin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I-XIII),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tiap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kelas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2 orang trainer</a:t>
            </a:r>
            <a:endParaRPr dirty="0"/>
          </a:p>
        </p:txBody>
      </p:sp>
      <p:sp>
        <p:nvSpPr>
          <p:cNvPr id="474" name="Google Shape;474;p5"/>
          <p:cNvSpPr/>
          <p:nvPr/>
        </p:nvSpPr>
        <p:spPr>
          <a:xfrm>
            <a:off x="863240" y="3405452"/>
            <a:ext cx="4850781" cy="910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Instruktur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/ trainer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terdiri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dari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Kepala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Sekolah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, Guru,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Pengawas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berprestasi</a:t>
            </a:r>
            <a:endParaRPr dirty="0"/>
          </a:p>
        </p:txBody>
      </p:sp>
      <p:sp>
        <p:nvSpPr>
          <p:cNvPr id="475" name="Google Shape;475;p5"/>
          <p:cNvSpPr/>
          <p:nvPr/>
        </p:nvSpPr>
        <p:spPr>
          <a:xfrm>
            <a:off x="863241" y="4475923"/>
            <a:ext cx="4850781" cy="910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Melibatkan</a:t>
            </a:r>
            <a:r>
              <a:rPr lang="en-US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unsur</a:t>
            </a:r>
            <a:r>
              <a:rPr lang="en-US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Akademisi</a:t>
            </a:r>
            <a:r>
              <a:rPr lang="en-US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Perguruan</a:t>
            </a:r>
            <a:r>
              <a:rPr lang="en-US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Tinggi </a:t>
            </a:r>
            <a:r>
              <a:rPr lang="en-US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dan</a:t>
            </a:r>
            <a:r>
              <a:rPr lang="en-US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Guru </a:t>
            </a:r>
            <a:r>
              <a:rPr lang="en-US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Besar</a:t>
            </a:r>
            <a:r>
              <a:rPr lang="en-US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di </a:t>
            </a:r>
            <a:r>
              <a:rPr lang="en-US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Jawa</a:t>
            </a:r>
            <a:r>
              <a:rPr lang="en-US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Tengah</a:t>
            </a:r>
            <a:endParaRPr sz="1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9" name="Google Shape;47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43275" y="718067"/>
            <a:ext cx="5526169" cy="414462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475;p5"/>
          <p:cNvSpPr/>
          <p:nvPr/>
        </p:nvSpPr>
        <p:spPr>
          <a:xfrm>
            <a:off x="863240" y="5546394"/>
            <a:ext cx="4850781" cy="423431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Bekerja</a:t>
            </a:r>
            <a:r>
              <a:rPr lang="en-US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sama</a:t>
            </a:r>
            <a:r>
              <a:rPr lang="en-US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US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Microsoft Teams</a:t>
            </a:r>
            <a:endParaRPr sz="1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AutoShape 2" descr="blob:https://web.whatsapp.com/0c04ab25-897d-4da8-926b-5bd1e44a4fa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blob:https://web.whatsapp.com/0c04ab25-897d-4da8-926b-5bd1e44a4fa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131" y="877540"/>
            <a:ext cx="1883848" cy="32046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20" y="4606203"/>
            <a:ext cx="2839435" cy="21295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021" y="4486823"/>
            <a:ext cx="3295559" cy="1483002"/>
          </a:xfrm>
          <a:prstGeom prst="rect">
            <a:avLst/>
          </a:prstGeom>
        </p:spPr>
      </p:pic>
      <p:sp>
        <p:nvSpPr>
          <p:cNvPr id="7" name="Google Shape;475;p5">
            <a:extLst>
              <a:ext uri="{FF2B5EF4-FFF2-40B4-BE49-F238E27FC236}">
                <a16:creationId xmlns:a16="http://schemas.microsoft.com/office/drawing/2014/main" xmlns="" id="{5C2B7D50-CEC4-ADC7-E6CA-C18288FC9F19}"/>
              </a:ext>
            </a:extLst>
          </p:cNvPr>
          <p:cNvSpPr/>
          <p:nvPr/>
        </p:nvSpPr>
        <p:spPr>
          <a:xfrm>
            <a:off x="799458" y="6139933"/>
            <a:ext cx="4850781" cy="423431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ANGGARAN Rp. 157.340.000,-</a:t>
            </a:r>
            <a:endParaRPr sz="1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99022181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"/>
          <p:cNvSpPr/>
          <p:nvPr/>
        </p:nvSpPr>
        <p:spPr>
          <a:xfrm>
            <a:off x="409814" y="404014"/>
            <a:ext cx="6895109" cy="4616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dirty="0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MEMBUMIKAN IKM di JAWA TENGAH</a:t>
            </a:r>
            <a:endParaRPr dirty="0"/>
          </a:p>
        </p:txBody>
      </p:sp>
      <p:sp>
        <p:nvSpPr>
          <p:cNvPr id="472" name="Google Shape;472;p5"/>
          <p:cNvSpPr/>
          <p:nvPr/>
        </p:nvSpPr>
        <p:spPr>
          <a:xfrm>
            <a:off x="863241" y="1020447"/>
            <a:ext cx="6996245" cy="446215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Membentuk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Tim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Pengembang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Kurikulum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SMA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Jawa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Tengah</a:t>
            </a:r>
            <a:endParaRPr sz="1600" dirty="0"/>
          </a:p>
        </p:txBody>
      </p:sp>
      <p:sp>
        <p:nvSpPr>
          <p:cNvPr id="2" name="AutoShape 2" descr="blob:https://web.whatsapp.com/0c04ab25-897d-4da8-926b-5bd1e44a4fa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blob:https://web.whatsapp.com/0c04ab25-897d-4da8-926b-5bd1e44a4fa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Google Shape;472;p5"/>
          <p:cNvSpPr/>
          <p:nvPr/>
        </p:nvSpPr>
        <p:spPr>
          <a:xfrm>
            <a:off x="409814" y="1576203"/>
            <a:ext cx="7841557" cy="605681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Tim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Pengembang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Kurikulum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SMA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Jawa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Tengah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bersama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dengan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KS PSP I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melakukan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pendampingan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IKM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secara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langsung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di 13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Cabang</a:t>
            </a: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6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Dinas</a:t>
            </a:r>
            <a:endParaRPr sz="1600" dirty="0"/>
          </a:p>
        </p:txBody>
      </p:sp>
      <p:sp>
        <p:nvSpPr>
          <p:cNvPr id="17" name="Google Shape;472;p5"/>
          <p:cNvSpPr/>
          <p:nvPr/>
        </p:nvSpPr>
        <p:spPr>
          <a:xfrm>
            <a:off x="273270" y="2291425"/>
            <a:ext cx="8074025" cy="4558638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lvl="0" indent="-171450" algn="ctr">
              <a:lnSpc>
                <a:spcPct val="150000"/>
              </a:lnSpc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1. </a:t>
            </a:r>
            <a:r>
              <a:rPr lang="en-US" sz="1600" b="1" dirty="0" err="1">
                <a:solidFill>
                  <a:schemeClr val="bg1"/>
                </a:solidFill>
              </a:rPr>
              <a:t>Fasilitasi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Penguatan</a:t>
            </a:r>
            <a:r>
              <a:rPr lang="en-US" sz="1600" b="1" dirty="0">
                <a:solidFill>
                  <a:schemeClr val="bg1"/>
                </a:solidFill>
              </a:rPr>
              <a:t> IKM </a:t>
            </a:r>
            <a:r>
              <a:rPr lang="en-US" sz="1600" b="1" dirty="0" err="1">
                <a:solidFill>
                  <a:schemeClr val="bg1"/>
                </a:solidFill>
              </a:rPr>
              <a:t>dalam</a:t>
            </a:r>
            <a:r>
              <a:rPr lang="en-US" sz="1600" b="1" dirty="0">
                <a:solidFill>
                  <a:schemeClr val="bg1"/>
                </a:solidFill>
              </a:rPr>
              <a:t> Program </a:t>
            </a:r>
            <a:r>
              <a:rPr lang="en-US" sz="1600" b="1" dirty="0" err="1">
                <a:solidFill>
                  <a:schemeClr val="bg1"/>
                </a:solidFill>
              </a:rPr>
              <a:t>Layanan</a:t>
            </a:r>
            <a:r>
              <a:rPr lang="en-US" sz="1600" b="1" dirty="0">
                <a:solidFill>
                  <a:schemeClr val="bg1"/>
                </a:solidFill>
              </a:rPr>
              <a:t> SKS</a:t>
            </a:r>
          </a:p>
          <a:p>
            <a:pPr marL="171450" lvl="0" indent="-171450" algn="ctr">
              <a:lnSpc>
                <a:spcPct val="150000"/>
              </a:lnSpc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2. </a:t>
            </a:r>
            <a:r>
              <a:rPr lang="en-US" sz="1600" b="1" dirty="0" err="1">
                <a:solidFill>
                  <a:schemeClr val="bg1"/>
                </a:solidFill>
              </a:rPr>
              <a:t>Fasilitasi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Penguatan</a:t>
            </a:r>
            <a:r>
              <a:rPr lang="en-US" sz="1600" b="1" dirty="0">
                <a:solidFill>
                  <a:schemeClr val="bg1"/>
                </a:solidFill>
              </a:rPr>
              <a:t> IKM </a:t>
            </a:r>
            <a:r>
              <a:rPr lang="en-US" sz="1600" b="1" dirty="0" err="1">
                <a:solidFill>
                  <a:schemeClr val="bg1"/>
                </a:solidFill>
              </a:rPr>
              <a:t>bagi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Pengawas</a:t>
            </a:r>
            <a:r>
              <a:rPr lang="en-US" sz="1600" b="1" dirty="0">
                <a:solidFill>
                  <a:schemeClr val="bg1"/>
                </a:solidFill>
              </a:rPr>
              <a:t> (</a:t>
            </a:r>
            <a:r>
              <a:rPr lang="en-US" sz="1600" b="1" dirty="0" err="1">
                <a:solidFill>
                  <a:schemeClr val="bg1"/>
                </a:solidFill>
              </a:rPr>
              <a:t>Optimalisasi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Komunitas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Belajar</a:t>
            </a:r>
            <a:r>
              <a:rPr lang="en-US" sz="1600" b="1" dirty="0">
                <a:solidFill>
                  <a:schemeClr val="bg1"/>
                </a:solidFill>
              </a:rPr>
              <a:t>)</a:t>
            </a:r>
          </a:p>
          <a:p>
            <a:pPr marL="171450" lvl="0" indent="-171450" algn="ctr">
              <a:lnSpc>
                <a:spcPct val="150000"/>
              </a:lnSpc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3. </a:t>
            </a:r>
            <a:r>
              <a:rPr lang="en-US" sz="1600" b="1" dirty="0" err="1">
                <a:solidFill>
                  <a:schemeClr val="bg1"/>
                </a:solidFill>
              </a:rPr>
              <a:t>Fasilitasi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Penguatan</a:t>
            </a:r>
            <a:r>
              <a:rPr lang="en-US" sz="1600" b="1" dirty="0">
                <a:solidFill>
                  <a:schemeClr val="bg1"/>
                </a:solidFill>
              </a:rPr>
              <a:t> IKM </a:t>
            </a:r>
            <a:r>
              <a:rPr lang="en-US" sz="1600" b="1" dirty="0" err="1">
                <a:solidFill>
                  <a:schemeClr val="bg1"/>
                </a:solidFill>
              </a:rPr>
              <a:t>bagi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Satuan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Pendidkan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Mandiri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Belajar</a:t>
            </a:r>
            <a:r>
              <a:rPr lang="en-US" sz="1600" b="1" dirty="0">
                <a:solidFill>
                  <a:schemeClr val="bg1"/>
                </a:solidFill>
              </a:rPr>
              <a:t>, </a:t>
            </a:r>
            <a:r>
              <a:rPr lang="en-US" sz="1600" b="1" dirty="0" err="1">
                <a:solidFill>
                  <a:schemeClr val="bg1"/>
                </a:solidFill>
              </a:rPr>
              <a:t>Mandiri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Berubah</a:t>
            </a:r>
            <a:r>
              <a:rPr lang="en-US" sz="1600" b="1" dirty="0">
                <a:solidFill>
                  <a:schemeClr val="bg1"/>
                </a:solidFill>
              </a:rPr>
              <a:t>  </a:t>
            </a:r>
            <a:r>
              <a:rPr lang="en-US" sz="1600" b="1" dirty="0" err="1">
                <a:solidFill>
                  <a:schemeClr val="bg1"/>
                </a:solidFill>
              </a:rPr>
              <a:t>dan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Mandiri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Berbagi</a:t>
            </a:r>
            <a:endParaRPr lang="en-US" sz="1600" b="1" dirty="0">
              <a:solidFill>
                <a:schemeClr val="bg1"/>
              </a:solidFill>
            </a:endParaRPr>
          </a:p>
          <a:p>
            <a:pPr marL="171450" lvl="0" indent="-171450" algn="ctr">
              <a:lnSpc>
                <a:spcPct val="150000"/>
              </a:lnSpc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4. </a:t>
            </a:r>
            <a:r>
              <a:rPr lang="en-US" sz="1600" b="1" dirty="0" err="1">
                <a:solidFill>
                  <a:schemeClr val="bg1"/>
                </a:solidFill>
              </a:rPr>
              <a:t>Fasilitasi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Penguatan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Pendidikan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Karakter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Antikorupsi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Perundungan</a:t>
            </a:r>
            <a:endParaRPr lang="en-US" sz="1600" b="1" dirty="0">
              <a:solidFill>
                <a:schemeClr val="bg1"/>
              </a:solidFill>
            </a:endParaRPr>
          </a:p>
          <a:p>
            <a:pPr marL="171450" lvl="0" indent="-171450" algn="ctr">
              <a:lnSpc>
                <a:spcPct val="150000"/>
              </a:lnSpc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5. </a:t>
            </a:r>
            <a:r>
              <a:rPr lang="en-US" sz="1600" b="1" dirty="0" err="1">
                <a:solidFill>
                  <a:schemeClr val="bg1"/>
                </a:solidFill>
              </a:rPr>
              <a:t>Fasilitasi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Penguatan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Karakter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bagi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Pendidik</a:t>
            </a:r>
            <a:endParaRPr lang="en-US" sz="1600" b="1" dirty="0">
              <a:solidFill>
                <a:schemeClr val="bg1"/>
              </a:solidFill>
            </a:endParaRPr>
          </a:p>
          <a:p>
            <a:pPr marL="171450" lvl="0" indent="-171450" algn="ctr">
              <a:lnSpc>
                <a:spcPct val="150000"/>
              </a:lnSpc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6. </a:t>
            </a:r>
            <a:r>
              <a:rPr lang="en-US" sz="1600" b="1" dirty="0" err="1">
                <a:solidFill>
                  <a:schemeClr val="bg1"/>
                </a:solidFill>
              </a:rPr>
              <a:t>Fasilitasi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Mutu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Pembelajaran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Penilaian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Muatan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Lokal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bahasa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Jawa</a:t>
            </a:r>
            <a:endParaRPr lang="en-US" sz="1600" b="1" dirty="0">
              <a:solidFill>
                <a:schemeClr val="bg1"/>
              </a:solidFill>
            </a:endParaRPr>
          </a:p>
          <a:p>
            <a:pPr marL="171450" lvl="0" indent="-171450" algn="ctr">
              <a:lnSpc>
                <a:spcPct val="150000"/>
              </a:lnSpc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7. </a:t>
            </a:r>
            <a:r>
              <a:rPr lang="en-US" sz="1600" b="1" dirty="0" err="1">
                <a:solidFill>
                  <a:schemeClr val="bg1"/>
                </a:solidFill>
              </a:rPr>
              <a:t>Fasilitasi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Penguatan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Kurikulum</a:t>
            </a:r>
            <a:r>
              <a:rPr lang="en-US" sz="1600" b="1" dirty="0">
                <a:solidFill>
                  <a:schemeClr val="bg1"/>
                </a:solidFill>
              </a:rPr>
              <a:t> Program </a:t>
            </a:r>
            <a:r>
              <a:rPr lang="en-US" sz="1600" b="1" dirty="0" err="1">
                <a:solidFill>
                  <a:schemeClr val="bg1"/>
                </a:solidFill>
              </a:rPr>
              <a:t>Sekolah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Penggerak</a:t>
            </a:r>
            <a:r>
              <a:rPr lang="en-US" sz="1600" b="1" dirty="0">
                <a:solidFill>
                  <a:schemeClr val="bg1"/>
                </a:solidFill>
              </a:rPr>
              <a:t> (PSP)</a:t>
            </a:r>
          </a:p>
          <a:p>
            <a:pPr marL="171450" lvl="0" indent="-171450" algn="ctr">
              <a:lnSpc>
                <a:spcPct val="150000"/>
              </a:lnSpc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8. </a:t>
            </a:r>
            <a:r>
              <a:rPr lang="en-US" sz="1600" b="1" dirty="0" err="1">
                <a:solidFill>
                  <a:schemeClr val="bg1"/>
                </a:solidFill>
              </a:rPr>
              <a:t>Fasilitasi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Penguatan</a:t>
            </a:r>
            <a:r>
              <a:rPr lang="en-US" sz="1600" b="1" dirty="0">
                <a:solidFill>
                  <a:schemeClr val="bg1"/>
                </a:solidFill>
              </a:rPr>
              <a:t> Tata </a:t>
            </a:r>
            <a:r>
              <a:rPr lang="en-US" sz="1600" b="1" dirty="0" err="1">
                <a:solidFill>
                  <a:schemeClr val="bg1"/>
                </a:solidFill>
              </a:rPr>
              <a:t>Kelola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Evaluasi</a:t>
            </a:r>
            <a:r>
              <a:rPr lang="en-US" sz="1600" b="1" dirty="0">
                <a:solidFill>
                  <a:schemeClr val="bg1"/>
                </a:solidFill>
              </a:rPr>
              <a:t> PSP (</a:t>
            </a:r>
            <a:r>
              <a:rPr lang="en-US" sz="1600" b="1" dirty="0" err="1">
                <a:solidFill>
                  <a:schemeClr val="bg1"/>
                </a:solidFill>
              </a:rPr>
              <a:t>Angkatan</a:t>
            </a:r>
            <a:r>
              <a:rPr lang="en-US" sz="1600" b="1" dirty="0">
                <a:solidFill>
                  <a:schemeClr val="bg1"/>
                </a:solidFill>
              </a:rPr>
              <a:t> 1 </a:t>
            </a:r>
            <a:r>
              <a:rPr lang="en-US" sz="1600" b="1" dirty="0" err="1">
                <a:solidFill>
                  <a:schemeClr val="bg1"/>
                </a:solidFill>
              </a:rPr>
              <a:t>dan</a:t>
            </a:r>
            <a:r>
              <a:rPr lang="en-US" sz="1600" b="1" dirty="0">
                <a:solidFill>
                  <a:schemeClr val="bg1"/>
                </a:solidFill>
              </a:rPr>
              <a:t> 2)</a:t>
            </a:r>
          </a:p>
          <a:p>
            <a:pPr marL="171450" lvl="0" indent="-171450" algn="ctr">
              <a:lnSpc>
                <a:spcPct val="150000"/>
              </a:lnSpc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9. </a:t>
            </a:r>
            <a:r>
              <a:rPr lang="it-IT" sz="1600" b="1" dirty="0">
                <a:solidFill>
                  <a:schemeClr val="bg1"/>
                </a:solidFill>
              </a:rPr>
              <a:t>Fasiitasi Penguatan Pendidik di daerah 3T</a:t>
            </a:r>
          </a:p>
          <a:p>
            <a:pPr marL="171450" lvl="0" indent="-171450" algn="ctr">
              <a:lnSpc>
                <a:spcPct val="150000"/>
              </a:lnSpc>
              <a:buFontTx/>
              <a:buChar char="-"/>
            </a:pPr>
            <a:r>
              <a:rPr lang="it-IT" sz="1600" b="1" dirty="0">
                <a:solidFill>
                  <a:schemeClr val="bg1"/>
                </a:solidFill>
              </a:rPr>
              <a:t>10. Fasilitasi Penguatan MGMP (Pemanfaatan Teknologi Informatika)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295" y="634826"/>
            <a:ext cx="3660252" cy="20578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295" y="2752297"/>
            <a:ext cx="3660252" cy="2057891"/>
          </a:xfrm>
          <a:prstGeom prst="rect">
            <a:avLst/>
          </a:prstGeom>
        </p:spPr>
      </p:pic>
      <p:sp>
        <p:nvSpPr>
          <p:cNvPr id="4" name="Google Shape;472;p5">
            <a:extLst>
              <a:ext uri="{FF2B5EF4-FFF2-40B4-BE49-F238E27FC236}">
                <a16:creationId xmlns:a16="http://schemas.microsoft.com/office/drawing/2014/main" xmlns="" id="{1D3F46B1-D220-D4FB-F7F4-CED2D5D32F83}"/>
              </a:ext>
            </a:extLst>
          </p:cNvPr>
          <p:cNvSpPr/>
          <p:nvPr/>
        </p:nvSpPr>
        <p:spPr>
          <a:xfrm>
            <a:off x="8347294" y="4919729"/>
            <a:ext cx="3757619" cy="726433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Rp. 657.750.000,-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63065910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"/>
          <p:cNvSpPr/>
          <p:nvPr/>
        </p:nvSpPr>
        <p:spPr>
          <a:xfrm>
            <a:off x="409814" y="404014"/>
            <a:ext cx="6895109" cy="4616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dirty="0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WEBINAR </a:t>
            </a:r>
            <a:endParaRPr dirty="0"/>
          </a:p>
        </p:txBody>
      </p:sp>
      <p:sp>
        <p:nvSpPr>
          <p:cNvPr id="472" name="Google Shape;472;p5"/>
          <p:cNvSpPr/>
          <p:nvPr/>
        </p:nvSpPr>
        <p:spPr>
          <a:xfrm>
            <a:off x="765176" y="1331045"/>
            <a:ext cx="2503126" cy="3666468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Webinar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berbagai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topik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terkait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dunia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pendidikan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dengan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melibatkan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</a:t>
            </a:r>
            <a:r>
              <a:rPr lang="en-US" sz="1800" b="1" dirty="0" err="1">
                <a:solidFill>
                  <a:schemeClr val="lt1"/>
                </a:solidFill>
                <a:latin typeface="Roboto"/>
                <a:ea typeface="Roboto"/>
                <a:sym typeface="Roboto"/>
              </a:rPr>
              <a:t>berbagai</a:t>
            </a:r>
            <a:r>
              <a:rPr lang="en-US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 stakeholder</a:t>
            </a:r>
            <a:endParaRPr dirty="0"/>
          </a:p>
        </p:txBody>
      </p:sp>
      <p:sp>
        <p:nvSpPr>
          <p:cNvPr id="2" name="AutoShape 2" descr="blob:https://web.whatsapp.com/0c04ab25-897d-4da8-926b-5bd1e44a4fa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286" y="940218"/>
            <a:ext cx="3327134" cy="5917782"/>
          </a:xfrm>
          <a:prstGeom prst="rect">
            <a:avLst/>
          </a:prstGeom>
        </p:spPr>
      </p:pic>
      <p:sp>
        <p:nvSpPr>
          <p:cNvPr id="7" name="AutoShape 4" descr="blob:https://web.whatsapp.com/1fcfb8ca-b6c0-4da1-bc67-e3d09672239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571" y="1331045"/>
            <a:ext cx="4379559" cy="500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84846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sekolah\New folder (4)\tampak depan final.jpg">
            <a:extLst>
              <a:ext uri="{FF2B5EF4-FFF2-40B4-BE49-F238E27FC236}">
                <a16:creationId xmlns:a16="http://schemas.microsoft.com/office/drawing/2014/main" xmlns="" id="{E4AD49C7-517A-8E46-7C1A-AB1DFE7CF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76" y="588672"/>
            <a:ext cx="11957824" cy="612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7DD9CD-2197-3667-39BA-8FFD2B3A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060" y="1897035"/>
            <a:ext cx="10353761" cy="1326321"/>
          </a:xfrm>
        </p:spPr>
        <p:txBody>
          <a:bodyPr>
            <a:normAutofit/>
          </a:bodyPr>
          <a:lstStyle/>
          <a:p>
            <a:r>
              <a:rPr lang="en-US" sz="8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 </a:t>
            </a:r>
            <a:r>
              <a:rPr lang="en-US" sz="8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Futuristik</a:t>
            </a:r>
            <a:endParaRPr lang="en-US" sz="8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7276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8"/>
          <a:stretch/>
        </p:blipFill>
        <p:spPr bwMode="auto">
          <a:xfrm>
            <a:off x="-34278" y="2893"/>
            <a:ext cx="6855625" cy="6855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56107" y="1801376"/>
            <a:ext cx="4704523" cy="2678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Sampai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sekarang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Tawangmangu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Karanganyar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belum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SMA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Negeri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Kemarin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saya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ninjau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lokasi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insyaallah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kita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dirikan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SMA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Negeri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id-ID" sz="1867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Penginnya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sih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rancangannya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bisa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senyaman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kafe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Apalagi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menghadap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langsung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Gunung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Lawu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id-ID" sz="1867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Kamu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setuju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6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gak</a:t>
            </a: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? </a:t>
            </a:r>
            <a:r>
              <a:rPr lang="id-ID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endParaRPr lang="id-ID" sz="1867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  <a:hlinkClick r:id="rId3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48128" y="5637245"/>
            <a:ext cx="2425664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133" dirty="0">
                <a:solidFill>
                  <a:schemeClr val="bg1">
                    <a:lumMod val="50000"/>
                  </a:schemeClr>
                </a:solidFill>
              </a:rPr>
              <a:t>@ganjar_pranowo</a:t>
            </a:r>
            <a:endParaRPr lang="en-GB" sz="2133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303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>
            <a:spLocks noGrp="1"/>
          </p:cNvSpPr>
          <p:nvPr>
            <p:ph type="title"/>
          </p:nvPr>
        </p:nvSpPr>
        <p:spPr>
          <a:xfrm>
            <a:off x="604433" y="448628"/>
            <a:ext cx="10983200" cy="7476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l"/>
            <a:r>
              <a:rPr lang="en-GB" sz="3200" dirty="0" err="1">
                <a:solidFill>
                  <a:schemeClr val="tx1"/>
                </a:solidFill>
              </a:rPr>
              <a:t>Generasi</a:t>
            </a:r>
            <a:r>
              <a:rPr lang="en-GB" sz="3200" dirty="0">
                <a:solidFill>
                  <a:schemeClr val="tx1"/>
                </a:solidFill>
              </a:rPr>
              <a:t> Z </a:t>
            </a:r>
            <a:r>
              <a:rPr lang="en-GB" sz="3200" dirty="0" err="1">
                <a:solidFill>
                  <a:schemeClr val="tx1"/>
                </a:solidFill>
              </a:rPr>
              <a:t>dan</a:t>
            </a:r>
            <a:r>
              <a:rPr lang="en-GB" sz="3200" dirty="0">
                <a:solidFill>
                  <a:schemeClr val="tx1"/>
                </a:solidFill>
              </a:rPr>
              <a:t> Alpha (</a:t>
            </a:r>
            <a:r>
              <a:rPr lang="en-GB" sz="3200" dirty="0" err="1">
                <a:solidFill>
                  <a:schemeClr val="tx1"/>
                </a:solidFill>
              </a:rPr>
              <a:t>siswa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kita</a:t>
            </a:r>
            <a:r>
              <a:rPr lang="en-GB" sz="3200" dirty="0">
                <a:solidFill>
                  <a:schemeClr val="tx1"/>
                </a:solidFill>
              </a:rPr>
              <a:t> di </a:t>
            </a:r>
            <a:r>
              <a:rPr lang="en-GB" sz="3200" dirty="0" err="1">
                <a:solidFill>
                  <a:schemeClr val="tx1"/>
                </a:solidFill>
              </a:rPr>
              <a:t>masa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depan</a:t>
            </a:r>
            <a:r>
              <a:rPr lang="en-GB" sz="3200" dirty="0">
                <a:solidFill>
                  <a:schemeClr val="tx1"/>
                </a:solidFill>
              </a:rPr>
              <a:t>)</a:t>
            </a:r>
            <a:endParaRPr sz="3200" dirty="0">
              <a:solidFill>
                <a:schemeClr val="tx1"/>
              </a:solidFill>
            </a:endParaRPr>
          </a:p>
        </p:txBody>
      </p:sp>
      <p:pic>
        <p:nvPicPr>
          <p:cNvPr id="167" name="Google Shape;16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6867" y="1412600"/>
            <a:ext cx="8776667" cy="19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6"/>
          <p:cNvSpPr txBox="1"/>
          <p:nvPr/>
        </p:nvSpPr>
        <p:spPr>
          <a:xfrm>
            <a:off x="1836867" y="3619867"/>
            <a:ext cx="8776600" cy="21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Generasi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Z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dan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terutama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generasi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Alpha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merupakan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i="1" dirty="0">
                <a:latin typeface="Quattrocento Sans"/>
                <a:ea typeface="Quattrocento Sans"/>
                <a:cs typeface="Quattrocento Sans"/>
                <a:sym typeface="Quattrocento Sans"/>
              </a:rPr>
              <a:t>digital native.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Mereka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lebih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senang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berkegiatan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di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luar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dan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menganggap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aktivitas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di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dalam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ruangan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sesuatu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yang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membosankan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.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Terlebih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,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pengalaman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mereka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terhadap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kondisi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pandemi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saat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ini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membuktikan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mereka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mampu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beradaptasi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dengan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cepat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terhadap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perubahan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. 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745161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sekolah\New folder (4)\tampak depan f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4"/>
            <a:ext cx="12222480" cy="687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291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>
            <a:spLocks noGrp="1"/>
          </p:cNvSpPr>
          <p:nvPr>
            <p:ph type="title"/>
          </p:nvPr>
        </p:nvSpPr>
        <p:spPr>
          <a:xfrm>
            <a:off x="604400" y="920231"/>
            <a:ext cx="10983200" cy="7476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l"/>
            <a:r>
              <a:rPr lang="en-GB" sz="3200" dirty="0" err="1">
                <a:solidFill>
                  <a:srgbClr val="002060"/>
                </a:solidFill>
              </a:rPr>
              <a:t>Tipologi</a:t>
            </a:r>
            <a:r>
              <a:rPr lang="en-GB" sz="3200" dirty="0">
                <a:solidFill>
                  <a:srgbClr val="002060"/>
                </a:solidFill>
              </a:rPr>
              <a:t> </a:t>
            </a:r>
            <a:r>
              <a:rPr lang="en-GB" sz="3200" dirty="0" err="1">
                <a:solidFill>
                  <a:srgbClr val="002060"/>
                </a:solidFill>
              </a:rPr>
              <a:t>Ruang</a:t>
            </a:r>
            <a:r>
              <a:rPr lang="en-GB" sz="3200" dirty="0">
                <a:solidFill>
                  <a:srgbClr val="002060"/>
                </a:solidFill>
              </a:rPr>
              <a:t> </a:t>
            </a:r>
            <a:r>
              <a:rPr lang="en-GB" sz="3200" dirty="0" err="1">
                <a:solidFill>
                  <a:srgbClr val="002060"/>
                </a:solidFill>
              </a:rPr>
              <a:t>Belajar</a:t>
            </a:r>
            <a:endParaRPr sz="3200" dirty="0">
              <a:solidFill>
                <a:srgbClr val="002060"/>
              </a:solidFill>
            </a:endParaRPr>
          </a:p>
        </p:txBody>
      </p:sp>
      <p:sp>
        <p:nvSpPr>
          <p:cNvPr id="174" name="Google Shape;174;p27"/>
          <p:cNvSpPr/>
          <p:nvPr/>
        </p:nvSpPr>
        <p:spPr>
          <a:xfrm rot="-711236">
            <a:off x="8621001" y="3502935"/>
            <a:ext cx="1801212" cy="76883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75" name="Google Shape;175;p27"/>
          <p:cNvSpPr/>
          <p:nvPr/>
        </p:nvSpPr>
        <p:spPr>
          <a:xfrm rot="711236" flipH="1">
            <a:off x="6908017" y="3502935"/>
            <a:ext cx="1801212" cy="76883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grpSp>
        <p:nvGrpSpPr>
          <p:cNvPr id="176" name="Google Shape;176;p27"/>
          <p:cNvGrpSpPr/>
          <p:nvPr/>
        </p:nvGrpSpPr>
        <p:grpSpPr>
          <a:xfrm>
            <a:off x="7448232" y="3616692"/>
            <a:ext cx="3415708" cy="1601921"/>
            <a:chOff x="5796624" y="2571072"/>
            <a:chExt cx="2561781" cy="1201441"/>
          </a:xfrm>
        </p:grpSpPr>
        <p:sp>
          <p:nvSpPr>
            <p:cNvPr id="177" name="Google Shape;177;p27"/>
            <p:cNvSpPr/>
            <p:nvPr/>
          </p:nvSpPr>
          <p:spPr>
            <a:xfrm rot="-1789476">
              <a:off x="6572742" y="2571072"/>
              <a:ext cx="160451" cy="160451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85858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8" name="Google Shape;178;p27"/>
            <p:cNvSpPr txBox="1"/>
            <p:nvPr/>
          </p:nvSpPr>
          <p:spPr>
            <a:xfrm>
              <a:off x="6296613" y="2735584"/>
              <a:ext cx="6969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2133"/>
                </a:spcAft>
              </a:pPr>
              <a:r>
                <a:rPr lang="en-GB" sz="1067" b="1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2030</a:t>
              </a:r>
              <a:endParaRPr sz="1067" b="1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9" name="Google Shape;179;p27"/>
            <p:cNvSpPr/>
            <p:nvPr/>
          </p:nvSpPr>
          <p:spPr>
            <a:xfrm>
              <a:off x="5796624" y="3069013"/>
              <a:ext cx="2561781" cy="703500"/>
            </a:xfrm>
            <a:prstGeom prst="roundRect">
              <a:avLst>
                <a:gd name="adj" fmla="val 4485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</p:txBody>
        </p:sp>
        <p:sp>
          <p:nvSpPr>
            <p:cNvPr id="180" name="Google Shape;180;p27"/>
            <p:cNvSpPr txBox="1"/>
            <p:nvPr/>
          </p:nvSpPr>
          <p:spPr>
            <a:xfrm>
              <a:off x="5840875" y="3106213"/>
              <a:ext cx="2329754" cy="62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2133"/>
                </a:spcAft>
              </a:pPr>
              <a:r>
                <a:rPr lang="en-GB" b="1" dirty="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Augmented Reality. </a:t>
              </a:r>
              <a:r>
                <a:rPr lang="en-GB" b="1" dirty="0" err="1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Penggabungan</a:t>
              </a:r>
              <a:r>
                <a:rPr lang="en-GB" b="1" dirty="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 dunia virtual dan dunia </a:t>
              </a:r>
              <a:r>
                <a:rPr lang="en-GB" b="1" dirty="0" err="1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nyata</a:t>
              </a:r>
              <a:r>
                <a:rPr lang="en-GB" b="1" dirty="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. Banyak </a:t>
              </a:r>
              <a:r>
                <a:rPr lang="en-GB" b="1" dirty="0" err="1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aktifitas</a:t>
              </a:r>
              <a:r>
                <a:rPr lang="en-GB" b="1" dirty="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 di </a:t>
              </a:r>
              <a:r>
                <a:rPr lang="en-GB" b="1" dirty="0" err="1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luar</a:t>
              </a:r>
              <a:r>
                <a:rPr lang="en-GB" b="1" dirty="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endParaRPr b="1" dirty="0">
                <a:solidFill>
                  <a:srgbClr val="5E5E5E"/>
                </a:solidFill>
              </a:endParaRPr>
            </a:p>
          </p:txBody>
        </p:sp>
        <p:sp>
          <p:nvSpPr>
            <p:cNvPr id="181" name="Google Shape;181;p27"/>
            <p:cNvSpPr/>
            <p:nvPr/>
          </p:nvSpPr>
          <p:spPr>
            <a:xfrm>
              <a:off x="6607975" y="3004364"/>
              <a:ext cx="90000" cy="67500"/>
            </a:xfrm>
            <a:prstGeom prst="triangle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sp>
        <p:nvSpPr>
          <p:cNvPr id="182" name="Google Shape;182;p27"/>
          <p:cNvSpPr/>
          <p:nvPr/>
        </p:nvSpPr>
        <p:spPr>
          <a:xfrm rot="-711236">
            <a:off x="5199918" y="3502935"/>
            <a:ext cx="1801212" cy="76883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grpSp>
        <p:nvGrpSpPr>
          <p:cNvPr id="183" name="Google Shape;183;p27"/>
          <p:cNvGrpSpPr/>
          <p:nvPr/>
        </p:nvGrpSpPr>
        <p:grpSpPr>
          <a:xfrm>
            <a:off x="5777466" y="1842763"/>
            <a:ext cx="2752568" cy="1623306"/>
            <a:chOff x="4409299" y="1219942"/>
            <a:chExt cx="2064426" cy="1217479"/>
          </a:xfrm>
        </p:grpSpPr>
        <p:sp>
          <p:nvSpPr>
            <p:cNvPr id="184" name="Google Shape;184;p27"/>
            <p:cNvSpPr/>
            <p:nvPr/>
          </p:nvSpPr>
          <p:spPr>
            <a:xfrm rot="-1789476">
              <a:off x="5185416" y="2276970"/>
              <a:ext cx="160451" cy="160451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85858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85" name="Google Shape;185;p27"/>
            <p:cNvSpPr txBox="1"/>
            <p:nvPr/>
          </p:nvSpPr>
          <p:spPr>
            <a:xfrm>
              <a:off x="4921731" y="1985297"/>
              <a:ext cx="6969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2133"/>
                </a:spcAft>
              </a:pPr>
              <a:r>
                <a:rPr lang="en-GB" sz="1067" b="1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2020</a:t>
              </a:r>
              <a:endParaRPr sz="1067" b="1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6" name="Google Shape;186;p27"/>
            <p:cNvSpPr/>
            <p:nvPr/>
          </p:nvSpPr>
          <p:spPr>
            <a:xfrm>
              <a:off x="4409299" y="1219942"/>
              <a:ext cx="2064424" cy="703500"/>
            </a:xfrm>
            <a:prstGeom prst="roundRect">
              <a:avLst>
                <a:gd name="adj" fmla="val 4485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</p:txBody>
        </p:sp>
        <p:sp>
          <p:nvSpPr>
            <p:cNvPr id="187" name="Google Shape;187;p27"/>
            <p:cNvSpPr/>
            <p:nvPr/>
          </p:nvSpPr>
          <p:spPr>
            <a:xfrm rot="10800000">
              <a:off x="5220625" y="1919036"/>
              <a:ext cx="90000" cy="67500"/>
            </a:xfrm>
            <a:prstGeom prst="triangle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88" name="Google Shape;188;p27"/>
            <p:cNvSpPr txBox="1"/>
            <p:nvPr/>
          </p:nvSpPr>
          <p:spPr>
            <a:xfrm>
              <a:off x="4453550" y="1257142"/>
              <a:ext cx="2020175" cy="62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2133"/>
                </a:spcAft>
              </a:pPr>
              <a:r>
                <a:rPr lang="en-GB" b="1" dirty="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Ruang-</a:t>
              </a:r>
              <a:r>
                <a:rPr lang="en-GB" b="1" dirty="0" err="1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ruang</a:t>
              </a:r>
              <a:r>
                <a:rPr lang="en-GB" b="1" dirty="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 virtual sangat </a:t>
              </a:r>
              <a:r>
                <a:rPr lang="en-GB" b="1" dirty="0" err="1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marak</a:t>
              </a:r>
              <a:r>
                <a:rPr lang="en-GB" b="1" dirty="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. </a:t>
              </a:r>
              <a:r>
                <a:rPr lang="en-GB" b="1" dirty="0" err="1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Disusul</a:t>
              </a:r>
              <a:r>
                <a:rPr lang="en-GB" b="1" dirty="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GB" b="1" dirty="0" err="1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kejenuhan</a:t>
              </a:r>
              <a:r>
                <a:rPr lang="en-GB" b="1" dirty="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GB" b="1" dirty="0" err="1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pendidikan</a:t>
              </a:r>
              <a:r>
                <a:rPr lang="en-GB" b="1" dirty="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 daring</a:t>
              </a:r>
              <a:endParaRPr b="1" dirty="0">
                <a:solidFill>
                  <a:srgbClr val="5E5E5E"/>
                </a:solidFill>
              </a:endParaRPr>
            </a:p>
          </p:txBody>
        </p:sp>
      </p:grpSp>
      <p:sp>
        <p:nvSpPr>
          <p:cNvPr id="189" name="Google Shape;189;p27"/>
          <p:cNvSpPr/>
          <p:nvPr/>
        </p:nvSpPr>
        <p:spPr>
          <a:xfrm rot="711236" flipH="1">
            <a:off x="3477678" y="3502935"/>
            <a:ext cx="1801212" cy="76883"/>
          </a:xfrm>
          <a:prstGeom prst="roundRect">
            <a:avLst>
              <a:gd name="adj" fmla="val 50000"/>
            </a:avLst>
          </a:prstGeom>
          <a:solidFill>
            <a:srgbClr val="701C7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grpSp>
        <p:nvGrpSpPr>
          <p:cNvPr id="190" name="Google Shape;190;p27"/>
          <p:cNvGrpSpPr/>
          <p:nvPr/>
        </p:nvGrpSpPr>
        <p:grpSpPr>
          <a:xfrm>
            <a:off x="3007169" y="3616692"/>
            <a:ext cx="3378681" cy="1798229"/>
            <a:chOff x="2200664" y="2571072"/>
            <a:chExt cx="2534011" cy="1348672"/>
          </a:xfrm>
        </p:grpSpPr>
        <p:sp>
          <p:nvSpPr>
            <p:cNvPr id="191" name="Google Shape;191;p27"/>
            <p:cNvSpPr txBox="1"/>
            <p:nvPr/>
          </p:nvSpPr>
          <p:spPr>
            <a:xfrm>
              <a:off x="3529877" y="2735584"/>
              <a:ext cx="6969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2133"/>
                </a:spcAft>
              </a:pPr>
              <a:r>
                <a:rPr lang="en-GB" sz="1067" b="1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2010</a:t>
              </a:r>
              <a:endParaRPr sz="1067" b="1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2" name="Google Shape;192;p27"/>
            <p:cNvSpPr/>
            <p:nvPr/>
          </p:nvSpPr>
          <p:spPr>
            <a:xfrm rot="-1789476">
              <a:off x="3798091" y="2571072"/>
              <a:ext cx="160451" cy="160451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701C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93" name="Google Shape;193;p27"/>
            <p:cNvSpPr/>
            <p:nvPr/>
          </p:nvSpPr>
          <p:spPr>
            <a:xfrm>
              <a:off x="2200666" y="3069013"/>
              <a:ext cx="2534009" cy="703500"/>
            </a:xfrm>
            <a:prstGeom prst="roundRect">
              <a:avLst>
                <a:gd name="adj" fmla="val 4485"/>
              </a:avLst>
            </a:prstGeom>
            <a:solidFill>
              <a:srgbClr val="701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800"/>
            </a:p>
            <a:p>
              <a:endParaRPr sz="2800"/>
            </a:p>
            <a:p>
              <a:endParaRPr sz="2800"/>
            </a:p>
            <a:p>
              <a:endParaRPr sz="2800"/>
            </a:p>
            <a:p>
              <a:endParaRPr sz="2800"/>
            </a:p>
            <a:p>
              <a:endParaRPr sz="2800"/>
            </a:p>
            <a:p>
              <a:endParaRPr sz="2800"/>
            </a:p>
          </p:txBody>
        </p:sp>
        <p:sp>
          <p:nvSpPr>
            <p:cNvPr id="194" name="Google Shape;194;p27"/>
            <p:cNvSpPr txBox="1"/>
            <p:nvPr/>
          </p:nvSpPr>
          <p:spPr>
            <a:xfrm>
              <a:off x="2200664" y="3106212"/>
              <a:ext cx="2534009" cy="8135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2133"/>
                </a:spcAft>
              </a:pPr>
              <a:r>
                <a:rPr lang="en-GB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Kegiatan</a:t>
              </a:r>
              <a:r>
                <a:rPr lang="en-GB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GB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ekstrakurikuler</a:t>
              </a:r>
              <a:r>
                <a:rPr lang="en-GB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GB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mulai</a:t>
              </a:r>
              <a:r>
                <a:rPr lang="en-GB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GB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beragam</a:t>
              </a:r>
              <a:r>
                <a:rPr lang="en-GB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. Banyak </a:t>
              </a:r>
              <a:r>
                <a:rPr lang="en-GB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ruang-ruang</a:t>
              </a:r>
              <a:r>
                <a:rPr lang="en-GB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GB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praktek</a:t>
              </a:r>
              <a:r>
                <a:rPr lang="en-GB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dan </a:t>
              </a:r>
              <a:r>
                <a:rPr lang="en-GB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laboratorium</a:t>
              </a:r>
              <a:r>
                <a:rPr lang="en-GB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. Internet </a:t>
              </a:r>
              <a:r>
                <a:rPr lang="en-GB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mengambil</a:t>
              </a:r>
              <a:r>
                <a:rPr lang="en-GB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GB" dirty="0" err="1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peran</a:t>
              </a:r>
              <a:r>
                <a:rPr lang="en-GB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95" name="Google Shape;195;p27"/>
            <p:cNvSpPr/>
            <p:nvPr/>
          </p:nvSpPr>
          <p:spPr>
            <a:xfrm>
              <a:off x="3833325" y="3004364"/>
              <a:ext cx="90000" cy="67500"/>
            </a:xfrm>
            <a:prstGeom prst="triangle">
              <a:avLst>
                <a:gd name="adj" fmla="val 50000"/>
              </a:avLst>
            </a:prstGeom>
            <a:solidFill>
              <a:srgbClr val="701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sp>
        <p:nvSpPr>
          <p:cNvPr id="196" name="Google Shape;196;p27"/>
          <p:cNvSpPr/>
          <p:nvPr/>
        </p:nvSpPr>
        <p:spPr>
          <a:xfrm rot="-711236">
            <a:off x="1778845" y="3502935"/>
            <a:ext cx="1801212" cy="76883"/>
          </a:xfrm>
          <a:prstGeom prst="roundRect">
            <a:avLst>
              <a:gd name="adj" fmla="val 50000"/>
            </a:avLst>
          </a:prstGeom>
          <a:solidFill>
            <a:srgbClr val="701C7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grpSp>
        <p:nvGrpSpPr>
          <p:cNvPr id="197" name="Google Shape;197;p27"/>
          <p:cNvGrpSpPr/>
          <p:nvPr/>
        </p:nvGrpSpPr>
        <p:grpSpPr>
          <a:xfrm>
            <a:off x="2307771" y="1842763"/>
            <a:ext cx="2362329" cy="1662339"/>
            <a:chOff x="1637475" y="1219942"/>
            <a:chExt cx="1712700" cy="1246754"/>
          </a:xfrm>
        </p:grpSpPr>
        <p:sp>
          <p:nvSpPr>
            <p:cNvPr id="198" name="Google Shape;198;p27"/>
            <p:cNvSpPr/>
            <p:nvPr/>
          </p:nvSpPr>
          <p:spPr>
            <a:xfrm>
              <a:off x="1637475" y="1219942"/>
              <a:ext cx="1712700" cy="703500"/>
            </a:xfrm>
            <a:prstGeom prst="roundRect">
              <a:avLst>
                <a:gd name="adj" fmla="val 4485"/>
              </a:avLst>
            </a:prstGeom>
            <a:solidFill>
              <a:srgbClr val="701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  <a:p>
              <a:endParaRPr sz="1867"/>
            </a:p>
          </p:txBody>
        </p:sp>
        <p:sp>
          <p:nvSpPr>
            <p:cNvPr id="199" name="Google Shape;199;p27"/>
            <p:cNvSpPr txBox="1"/>
            <p:nvPr/>
          </p:nvSpPr>
          <p:spPr>
            <a:xfrm>
              <a:off x="2144544" y="1985297"/>
              <a:ext cx="6969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2133"/>
                </a:spcAft>
              </a:pPr>
              <a:r>
                <a:rPr lang="en-GB" sz="1067" b="1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2000</a:t>
              </a:r>
              <a:endParaRPr sz="1067" b="1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0" name="Google Shape;200;p27"/>
            <p:cNvSpPr/>
            <p:nvPr/>
          </p:nvSpPr>
          <p:spPr>
            <a:xfrm rot="10800000">
              <a:off x="2448800" y="1919036"/>
              <a:ext cx="90000" cy="67500"/>
            </a:xfrm>
            <a:prstGeom prst="triangle">
              <a:avLst>
                <a:gd name="adj" fmla="val 50000"/>
              </a:avLst>
            </a:prstGeom>
            <a:solidFill>
              <a:srgbClr val="701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01" name="Google Shape;201;p27"/>
            <p:cNvSpPr txBox="1"/>
            <p:nvPr/>
          </p:nvSpPr>
          <p:spPr>
            <a:xfrm>
              <a:off x="1681725" y="1257142"/>
              <a:ext cx="1624200" cy="62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2133"/>
                </a:spcAft>
              </a:pPr>
              <a:r>
                <a:rPr lang="en-GB" dirty="0" err="1">
                  <a:solidFill>
                    <a:srgbClr val="FFFFFF"/>
                  </a:solidFill>
                </a:rPr>
                <a:t>Kegiatan</a:t>
              </a:r>
              <a:r>
                <a:rPr lang="en-GB" dirty="0">
                  <a:solidFill>
                    <a:srgbClr val="FFFFFF"/>
                  </a:solidFill>
                </a:rPr>
                <a:t> di </a:t>
              </a:r>
              <a:r>
                <a:rPr lang="en-GB" dirty="0" err="1">
                  <a:solidFill>
                    <a:srgbClr val="FFFFFF"/>
                  </a:solidFill>
                </a:rPr>
                <a:t>dalam</a:t>
              </a:r>
              <a:r>
                <a:rPr lang="en-GB" dirty="0">
                  <a:solidFill>
                    <a:srgbClr val="FFFFFF"/>
                  </a:solidFill>
                </a:rPr>
                <a:t> </a:t>
              </a:r>
              <a:r>
                <a:rPr lang="en-GB" dirty="0" err="1">
                  <a:solidFill>
                    <a:srgbClr val="FFFFFF"/>
                  </a:solidFill>
                </a:rPr>
                <a:t>kelas</a:t>
              </a:r>
              <a:r>
                <a:rPr lang="en-GB" dirty="0">
                  <a:solidFill>
                    <a:srgbClr val="FFFFFF"/>
                  </a:solidFill>
                </a:rPr>
                <a:t> sangat </a:t>
              </a:r>
              <a:r>
                <a:rPr lang="en-GB" dirty="0" err="1">
                  <a:solidFill>
                    <a:srgbClr val="FFFFFF"/>
                  </a:solidFill>
                </a:rPr>
                <a:t>dominan</a:t>
              </a:r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202" name="Google Shape;202;p27"/>
            <p:cNvSpPr/>
            <p:nvPr/>
          </p:nvSpPr>
          <p:spPr>
            <a:xfrm rot="-1789476">
              <a:off x="2410765" y="2276970"/>
              <a:ext cx="160451" cy="160451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701C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865604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>
            <a:spLocks noGrp="1"/>
          </p:cNvSpPr>
          <p:nvPr>
            <p:ph type="title"/>
          </p:nvPr>
        </p:nvSpPr>
        <p:spPr>
          <a:xfrm>
            <a:off x="604433" y="448628"/>
            <a:ext cx="10983200" cy="7476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l"/>
            <a:r>
              <a:rPr lang="en-GB" sz="3200" dirty="0" err="1">
                <a:solidFill>
                  <a:srgbClr val="002060"/>
                </a:solidFill>
              </a:rPr>
              <a:t>Tipologi</a:t>
            </a:r>
            <a:r>
              <a:rPr lang="en-GB" sz="3200" dirty="0">
                <a:solidFill>
                  <a:srgbClr val="002060"/>
                </a:solidFill>
              </a:rPr>
              <a:t> </a:t>
            </a:r>
            <a:r>
              <a:rPr lang="en-GB" sz="3200" dirty="0" err="1">
                <a:solidFill>
                  <a:srgbClr val="002060"/>
                </a:solidFill>
              </a:rPr>
              <a:t>Baru</a:t>
            </a:r>
            <a:r>
              <a:rPr lang="en-GB" sz="3200" dirty="0">
                <a:solidFill>
                  <a:srgbClr val="002060"/>
                </a:solidFill>
              </a:rPr>
              <a:t> Ruang </a:t>
            </a:r>
            <a:r>
              <a:rPr lang="en-GB" sz="3200" dirty="0" err="1">
                <a:solidFill>
                  <a:srgbClr val="002060"/>
                </a:solidFill>
              </a:rPr>
              <a:t>Belajar</a:t>
            </a:r>
            <a:endParaRPr sz="3200" dirty="0">
              <a:solidFill>
                <a:srgbClr val="002060"/>
              </a:solidFill>
            </a:endParaRPr>
          </a:p>
        </p:txBody>
      </p:sp>
      <p:pic>
        <p:nvPicPr>
          <p:cNvPr id="208" name="Google Shape;20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234" y="1327862"/>
            <a:ext cx="4096996" cy="525537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8"/>
          <p:cNvSpPr/>
          <p:nvPr/>
        </p:nvSpPr>
        <p:spPr>
          <a:xfrm>
            <a:off x="7010900" y="1546300"/>
            <a:ext cx="2882800" cy="28828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10" name="Google Shape;210;p28"/>
          <p:cNvSpPr/>
          <p:nvPr/>
        </p:nvSpPr>
        <p:spPr>
          <a:xfrm>
            <a:off x="7010900" y="1346933"/>
            <a:ext cx="1404400" cy="140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11" name="Google Shape;211;p28"/>
          <p:cNvSpPr/>
          <p:nvPr/>
        </p:nvSpPr>
        <p:spPr>
          <a:xfrm>
            <a:off x="7010900" y="3299433"/>
            <a:ext cx="1404400" cy="140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12" name="Google Shape;212;p28"/>
          <p:cNvSpPr/>
          <p:nvPr/>
        </p:nvSpPr>
        <p:spPr>
          <a:xfrm>
            <a:off x="8494300" y="1346933"/>
            <a:ext cx="1404400" cy="140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13" name="Google Shape;213;p28"/>
          <p:cNvSpPr/>
          <p:nvPr/>
        </p:nvSpPr>
        <p:spPr>
          <a:xfrm>
            <a:off x="8494300" y="3299433"/>
            <a:ext cx="1404400" cy="140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14" name="Google Shape;214;p28"/>
          <p:cNvSpPr txBox="1"/>
          <p:nvPr/>
        </p:nvSpPr>
        <p:spPr>
          <a:xfrm>
            <a:off x="7186500" y="1675333"/>
            <a:ext cx="10532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Solitary Space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5" name="Google Shape;215;p28"/>
          <p:cNvSpPr txBox="1"/>
          <p:nvPr/>
        </p:nvSpPr>
        <p:spPr>
          <a:xfrm>
            <a:off x="8669900" y="1675333"/>
            <a:ext cx="10532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Team Space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6" name="Google Shape;216;p28"/>
          <p:cNvSpPr txBox="1"/>
          <p:nvPr/>
        </p:nvSpPr>
        <p:spPr>
          <a:xfrm>
            <a:off x="7186500" y="3627833"/>
            <a:ext cx="10532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Tinker Space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7" name="Google Shape;217;p28"/>
          <p:cNvSpPr txBox="1"/>
          <p:nvPr/>
        </p:nvSpPr>
        <p:spPr>
          <a:xfrm>
            <a:off x="8402167" y="3627833"/>
            <a:ext cx="15888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Presentation Space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8" name="Google Shape;218;p28"/>
          <p:cNvSpPr txBox="1"/>
          <p:nvPr/>
        </p:nvSpPr>
        <p:spPr>
          <a:xfrm>
            <a:off x="7657900" y="2651584"/>
            <a:ext cx="15888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Transition Space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9" name="Google Shape;219;p28"/>
          <p:cNvSpPr txBox="1"/>
          <p:nvPr/>
        </p:nvSpPr>
        <p:spPr>
          <a:xfrm>
            <a:off x="6768967" y="4763467"/>
            <a:ext cx="33668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>
                <a:latin typeface="Quattrocento Sans"/>
                <a:ea typeface="Quattrocento Sans"/>
                <a:cs typeface="Quattrocento Sans"/>
                <a:sym typeface="Quattrocento Sans"/>
              </a:rPr>
              <a:t>Creative Space</a:t>
            </a:r>
            <a:endParaRPr sz="1867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algn="ctr"/>
            <a:r>
              <a:rPr lang="en-GB" sz="1333">
                <a:latin typeface="Quattrocento Sans"/>
                <a:ea typeface="Quattrocento Sans"/>
                <a:cs typeface="Quattrocento Sans"/>
                <a:sym typeface="Quattrocento Sans"/>
              </a:rPr>
              <a:t>-Thoring. 2012</a:t>
            </a:r>
            <a:endParaRPr sz="1333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0" name="Google Shape;220;p28"/>
          <p:cNvSpPr txBox="1"/>
          <p:nvPr/>
        </p:nvSpPr>
        <p:spPr>
          <a:xfrm>
            <a:off x="5831267" y="5396900"/>
            <a:ext cx="5634000" cy="10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Bangunan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sekolah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yang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tidak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hanya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indah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secara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visual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tetapi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juga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memicu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kreatifitas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siswa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dengan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seluruh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1867" dirty="0" err="1">
                <a:latin typeface="Quattrocento Sans"/>
                <a:ea typeface="Quattrocento Sans"/>
                <a:cs typeface="Quattrocento Sans"/>
                <a:sym typeface="Quattrocento Sans"/>
              </a:rPr>
              <a:t>inderawinya</a:t>
            </a:r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651024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D1F59D6-1E1B-4826-97B9-FB0A75F5D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224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7"/>
          <p:cNvSpPr txBox="1">
            <a:spLocks noGrp="1"/>
          </p:cNvSpPr>
          <p:nvPr>
            <p:ph type="title"/>
          </p:nvPr>
        </p:nvSpPr>
        <p:spPr>
          <a:xfrm>
            <a:off x="604435" y="448629"/>
            <a:ext cx="10983132" cy="7477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SzPts val="2100"/>
            </a:pPr>
            <a:r>
              <a:rPr lang="en-GB" sz="3200" dirty="0">
                <a:solidFill>
                  <a:srgbClr val="002060"/>
                </a:solidFill>
              </a:rPr>
              <a:t>KOLABORATIF dan  Movable Class</a:t>
            </a:r>
            <a:endParaRPr sz="3200" dirty="0">
              <a:solidFill>
                <a:srgbClr val="002060"/>
              </a:solidFill>
            </a:endParaRPr>
          </a:p>
        </p:txBody>
      </p:sp>
      <p:grpSp>
        <p:nvGrpSpPr>
          <p:cNvPr id="331" name="Google Shape;331;p37"/>
          <p:cNvGrpSpPr/>
          <p:nvPr/>
        </p:nvGrpSpPr>
        <p:grpSpPr>
          <a:xfrm>
            <a:off x="604435" y="1276936"/>
            <a:ext cx="10988895" cy="4730577"/>
            <a:chOff x="604434" y="1276933"/>
            <a:chExt cx="10851855" cy="4671583"/>
          </a:xfrm>
        </p:grpSpPr>
        <p:pic>
          <p:nvPicPr>
            <p:cNvPr id="332" name="Google Shape;332;p37" descr="Intrinsic School / Wheeler Kearns Architects,© Steve Hall - Hedrich Blessing Photography"/>
            <p:cNvPicPr preferRelativeResize="0"/>
            <p:nvPr/>
          </p:nvPicPr>
          <p:blipFill rotWithShape="1">
            <a:blip r:embed="rId3">
              <a:alphaModFix/>
            </a:blip>
            <a:srcRect t="9503"/>
            <a:stretch/>
          </p:blipFill>
          <p:spPr>
            <a:xfrm>
              <a:off x="7676691" y="1276933"/>
              <a:ext cx="3779598" cy="46715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3" name="Google Shape;333;p37" descr="Intrinsic School / Wheeler Kearns Architects,© Steve Hall - Hedrich Blessing Photography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04434" y="1276933"/>
              <a:ext cx="7072257" cy="467158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8"/>
          <p:cNvSpPr txBox="1">
            <a:spLocks noGrp="1"/>
          </p:cNvSpPr>
          <p:nvPr>
            <p:ph type="title"/>
          </p:nvPr>
        </p:nvSpPr>
        <p:spPr>
          <a:xfrm>
            <a:off x="604435" y="448629"/>
            <a:ext cx="10983132" cy="7477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SzPts val="2100"/>
            </a:pPr>
            <a:r>
              <a:rPr lang="en-GB" sz="3200" dirty="0">
                <a:solidFill>
                  <a:srgbClr val="002060"/>
                </a:solidFill>
              </a:rPr>
              <a:t>RUANG LUAR</a:t>
            </a:r>
            <a:endParaRPr sz="3200" dirty="0">
              <a:solidFill>
                <a:srgbClr val="002060"/>
              </a:solidFill>
            </a:endParaRPr>
          </a:p>
        </p:txBody>
      </p:sp>
      <p:pic>
        <p:nvPicPr>
          <p:cNvPr id="339" name="Google Shape;339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1576" y="3726424"/>
            <a:ext cx="5818181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4435" y="1274341"/>
            <a:ext cx="4937143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4435" y="3726424"/>
            <a:ext cx="4937143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8"/>
          <p:cNvPicPr preferRelativeResize="0"/>
          <p:nvPr/>
        </p:nvPicPr>
        <p:blipFill rotWithShape="1">
          <a:blip r:embed="rId6">
            <a:alphaModFix/>
          </a:blip>
          <a:srcRect t="33051"/>
          <a:stretch/>
        </p:blipFill>
        <p:spPr>
          <a:xfrm>
            <a:off x="5541576" y="1274344"/>
            <a:ext cx="5818181" cy="2413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9"/>
          <p:cNvSpPr txBox="1">
            <a:spLocks noGrp="1"/>
          </p:cNvSpPr>
          <p:nvPr>
            <p:ph type="title"/>
          </p:nvPr>
        </p:nvSpPr>
        <p:spPr>
          <a:xfrm>
            <a:off x="604435" y="448629"/>
            <a:ext cx="10983132" cy="7477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SzPts val="2100"/>
            </a:pPr>
            <a:r>
              <a:rPr lang="en-GB" sz="3200" dirty="0">
                <a:solidFill>
                  <a:srgbClr val="FF0000"/>
                </a:solidFill>
              </a:rPr>
              <a:t>THEATER</a:t>
            </a:r>
            <a:endParaRPr sz="3200" dirty="0">
              <a:solidFill>
                <a:srgbClr val="FF0000"/>
              </a:solidFill>
            </a:endParaRPr>
          </a:p>
        </p:txBody>
      </p:sp>
      <p:pic>
        <p:nvPicPr>
          <p:cNvPr id="348" name="Google Shape;348;p39" descr="Panoramio - Photo of Ampli Teater Selasar Sunaryo | Outdoor stage, Fire pit  landscaping, Outdoor theat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1609" y="1310640"/>
            <a:ext cx="3962639" cy="263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4435" y="1310640"/>
            <a:ext cx="7017173" cy="5262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1605" y="3931760"/>
            <a:ext cx="3962640" cy="2641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9"/>
          <p:cNvSpPr txBox="1">
            <a:spLocks noGrp="1"/>
          </p:cNvSpPr>
          <p:nvPr>
            <p:ph type="title"/>
          </p:nvPr>
        </p:nvSpPr>
        <p:spPr>
          <a:xfrm>
            <a:off x="604433" y="448628"/>
            <a:ext cx="10983200" cy="747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r>
              <a:rPr lang="en-GB" sz="3200" dirty="0" err="1">
                <a:solidFill>
                  <a:srgbClr val="002060"/>
                </a:solidFill>
              </a:rPr>
              <a:t>Typologi</a:t>
            </a:r>
            <a:r>
              <a:rPr lang="en-GB" sz="3200" dirty="0">
                <a:solidFill>
                  <a:srgbClr val="002060"/>
                </a:solidFill>
              </a:rPr>
              <a:t> </a:t>
            </a:r>
            <a:r>
              <a:rPr lang="en-GB" sz="3200" dirty="0" err="1">
                <a:solidFill>
                  <a:srgbClr val="002060"/>
                </a:solidFill>
              </a:rPr>
              <a:t>ruang</a:t>
            </a:r>
            <a:r>
              <a:rPr lang="en-GB" sz="3200" dirty="0">
                <a:solidFill>
                  <a:srgbClr val="002060"/>
                </a:solidFill>
              </a:rPr>
              <a:t> </a:t>
            </a:r>
            <a:r>
              <a:rPr lang="en-GB" sz="3200" dirty="0" err="1">
                <a:solidFill>
                  <a:srgbClr val="002060"/>
                </a:solidFill>
              </a:rPr>
              <a:t>belajar</a:t>
            </a:r>
            <a:endParaRPr sz="3200" dirty="0">
              <a:solidFill>
                <a:srgbClr val="002060"/>
              </a:solidFill>
            </a:endParaRPr>
          </a:p>
        </p:txBody>
      </p:sp>
      <p:sp>
        <p:nvSpPr>
          <p:cNvPr id="226" name="Google Shape;226;p29"/>
          <p:cNvSpPr/>
          <p:nvPr/>
        </p:nvSpPr>
        <p:spPr>
          <a:xfrm>
            <a:off x="604433" y="1557067"/>
            <a:ext cx="1404400" cy="140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27" name="Google Shape;227;p29"/>
          <p:cNvSpPr/>
          <p:nvPr/>
        </p:nvSpPr>
        <p:spPr>
          <a:xfrm>
            <a:off x="6783100" y="3972400"/>
            <a:ext cx="1404400" cy="140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28" name="Google Shape;228;p29"/>
          <p:cNvSpPr/>
          <p:nvPr/>
        </p:nvSpPr>
        <p:spPr>
          <a:xfrm>
            <a:off x="604433" y="3972384"/>
            <a:ext cx="1404400" cy="140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29" name="Google Shape;229;p29"/>
          <p:cNvSpPr/>
          <p:nvPr/>
        </p:nvSpPr>
        <p:spPr>
          <a:xfrm>
            <a:off x="6783100" y="1557067"/>
            <a:ext cx="1404400" cy="140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30" name="Google Shape;230;p29"/>
          <p:cNvSpPr txBox="1"/>
          <p:nvPr/>
        </p:nvSpPr>
        <p:spPr>
          <a:xfrm>
            <a:off x="692233" y="1885467"/>
            <a:ext cx="12288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Solitary Space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1" name="Google Shape;231;p29"/>
          <p:cNvSpPr txBox="1"/>
          <p:nvPr/>
        </p:nvSpPr>
        <p:spPr>
          <a:xfrm>
            <a:off x="780033" y="4300784"/>
            <a:ext cx="10532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>
                <a:latin typeface="Quattrocento Sans"/>
                <a:ea typeface="Quattrocento Sans"/>
                <a:cs typeface="Quattrocento Sans"/>
                <a:sym typeface="Quattrocento Sans"/>
              </a:rPr>
              <a:t>Team Space</a:t>
            </a:r>
            <a:endParaRPr sz="1867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2" name="Google Shape;232;p29"/>
          <p:cNvSpPr txBox="1"/>
          <p:nvPr/>
        </p:nvSpPr>
        <p:spPr>
          <a:xfrm>
            <a:off x="6958700" y="4300800"/>
            <a:ext cx="10532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>
                <a:latin typeface="Quattrocento Sans"/>
                <a:ea typeface="Quattrocento Sans"/>
                <a:cs typeface="Quattrocento Sans"/>
                <a:sym typeface="Quattrocento Sans"/>
              </a:rPr>
              <a:t>Tinker Space</a:t>
            </a:r>
            <a:endParaRPr sz="1867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3" name="Google Shape;233;p29"/>
          <p:cNvSpPr txBox="1"/>
          <p:nvPr/>
        </p:nvSpPr>
        <p:spPr>
          <a:xfrm>
            <a:off x="6485264" y="1941667"/>
            <a:ext cx="2000072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Presentation Space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4" name="Google Shape;2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5867" y="1322535"/>
            <a:ext cx="1702424" cy="2153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8310" y="1322533"/>
            <a:ext cx="1526825" cy="2153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5868" y="3675502"/>
            <a:ext cx="3229269" cy="2153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9"/>
          <p:cNvPicPr preferRelativeResize="0"/>
          <p:nvPr/>
        </p:nvPicPr>
        <p:blipFill rotWithShape="1">
          <a:blip r:embed="rId6">
            <a:alphaModFix/>
          </a:blip>
          <a:srcRect l="7482" r="7490"/>
          <a:stretch/>
        </p:blipFill>
        <p:spPr>
          <a:xfrm>
            <a:off x="8390702" y="1322536"/>
            <a:ext cx="3261601" cy="2153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90700" y="3679368"/>
            <a:ext cx="3261600" cy="21608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7341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 txBox="1">
            <a:spLocks noGrp="1"/>
          </p:cNvSpPr>
          <p:nvPr>
            <p:ph type="title"/>
          </p:nvPr>
        </p:nvSpPr>
        <p:spPr>
          <a:xfrm>
            <a:off x="604433" y="448628"/>
            <a:ext cx="10983200" cy="747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Learn Space / Class Type</a:t>
            </a:r>
            <a:endParaRPr sz="3200" dirty="0">
              <a:solidFill>
                <a:srgbClr val="002060"/>
              </a:solidFill>
            </a:endParaRPr>
          </a:p>
        </p:txBody>
      </p:sp>
      <p:sp>
        <p:nvSpPr>
          <p:cNvPr id="252" name="Google Shape;252;p31"/>
          <p:cNvSpPr/>
          <p:nvPr/>
        </p:nvSpPr>
        <p:spPr>
          <a:xfrm>
            <a:off x="1024967" y="1557067"/>
            <a:ext cx="1404400" cy="140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53" name="Google Shape;253;p31"/>
          <p:cNvSpPr txBox="1"/>
          <p:nvPr/>
        </p:nvSpPr>
        <p:spPr>
          <a:xfrm>
            <a:off x="1200567" y="1885467"/>
            <a:ext cx="12288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Nature Class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4" name="Google Shape;254;p31"/>
          <p:cNvSpPr/>
          <p:nvPr/>
        </p:nvSpPr>
        <p:spPr>
          <a:xfrm>
            <a:off x="5240251" y="1580267"/>
            <a:ext cx="1404400" cy="140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55" name="Google Shape;255;p31"/>
          <p:cNvSpPr txBox="1"/>
          <p:nvPr/>
        </p:nvSpPr>
        <p:spPr>
          <a:xfrm>
            <a:off x="5130533" y="1793120"/>
            <a:ext cx="1623835" cy="9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Interactive Learning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6" name="Google Shape;256;p31"/>
          <p:cNvSpPr/>
          <p:nvPr/>
        </p:nvSpPr>
        <p:spPr>
          <a:xfrm>
            <a:off x="9631133" y="1557067"/>
            <a:ext cx="1404400" cy="14044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57" name="Google Shape;257;p31"/>
          <p:cNvSpPr txBox="1"/>
          <p:nvPr/>
        </p:nvSpPr>
        <p:spPr>
          <a:xfrm>
            <a:off x="9631133" y="1783867"/>
            <a:ext cx="1404400" cy="9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1867" dirty="0">
                <a:latin typeface="Quattrocento Sans"/>
                <a:ea typeface="Quattrocento Sans"/>
                <a:cs typeface="Quattrocento Sans"/>
                <a:sym typeface="Quattrocento Sans"/>
              </a:rPr>
              <a:t>Creative Space</a:t>
            </a:r>
            <a:endParaRPr sz="1867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58" name="Google Shape;2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902" y="3322300"/>
            <a:ext cx="3421924" cy="1996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01035" y="3322300"/>
            <a:ext cx="2992717" cy="1996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1"/>
          <p:cNvPicPr preferRelativeResize="0"/>
          <p:nvPr/>
        </p:nvPicPr>
        <p:blipFill rotWithShape="1">
          <a:blip r:embed="rId5">
            <a:alphaModFix/>
          </a:blip>
          <a:srcRect r="-10717" b="-10717"/>
          <a:stretch/>
        </p:blipFill>
        <p:spPr>
          <a:xfrm>
            <a:off x="8312299" y="3322300"/>
            <a:ext cx="4004564" cy="22250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64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"/>
          <p:cNvSpPr/>
          <p:nvPr/>
        </p:nvSpPr>
        <p:spPr>
          <a:xfrm>
            <a:off x="409814" y="673093"/>
            <a:ext cx="6895109" cy="83095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i="0" dirty="0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PENYELENGGARAAN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i="0" dirty="0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KELAS KHUSUS OLAHRAGA (KKO)</a:t>
            </a:r>
            <a:endParaRPr sz="1600" b="1" dirty="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2" name="Google Shape;472;p5"/>
          <p:cNvSpPr/>
          <p:nvPr/>
        </p:nvSpPr>
        <p:spPr>
          <a:xfrm>
            <a:off x="5315093" y="1656449"/>
            <a:ext cx="5304208" cy="5107116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11 SEMARANG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3 DEMAK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2 BAE KUDUS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3 PATI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3 REMBANG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1 GROBOGAN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3 SALATIGA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SIMO BOYOLALI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1 SUMBERLAWANG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1 SLOGOHIMO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4 SURAKARTA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2 KEBUMEN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2 PURBALINGGA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1 BAWANG BANJARNEGARA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ID" sz="1800" b="1" dirty="0">
                <a:solidFill>
                  <a:schemeClr val="lt1"/>
                </a:solidFill>
                <a:latin typeface="Roboto"/>
                <a:ea typeface="Roboto"/>
                <a:sym typeface="Roboto"/>
              </a:rPr>
              <a:t>SMAN 1 BOJONG</a:t>
            </a:r>
            <a:endParaRPr dirty="0"/>
          </a:p>
        </p:txBody>
      </p:sp>
      <p:sp>
        <p:nvSpPr>
          <p:cNvPr id="473" name="Google Shape;473;p5"/>
          <p:cNvSpPr/>
          <p:nvPr/>
        </p:nvSpPr>
        <p:spPr>
          <a:xfrm>
            <a:off x="1278783" y="4373871"/>
            <a:ext cx="3227901" cy="830956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15 SMA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DI JAWA TENGAH</a:t>
            </a:r>
            <a:endParaRPr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Google Shape;473;p5">
            <a:extLst>
              <a:ext uri="{FF2B5EF4-FFF2-40B4-BE49-F238E27FC236}">
                <a16:creationId xmlns:a16="http://schemas.microsoft.com/office/drawing/2014/main" xmlns="" id="{BFC80D49-8C65-A92A-E7E2-55D3F6316176}"/>
              </a:ext>
            </a:extLst>
          </p:cNvPr>
          <p:cNvSpPr/>
          <p:nvPr/>
        </p:nvSpPr>
        <p:spPr>
          <a:xfrm>
            <a:off x="908668" y="1972134"/>
            <a:ext cx="3227901" cy="2022924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Upaya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pembinaan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potensi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bakat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/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talenta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dan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minat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peserta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didik di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bidang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olahraga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Google Shape;473;p5">
            <a:extLst>
              <a:ext uri="{FF2B5EF4-FFF2-40B4-BE49-F238E27FC236}">
                <a16:creationId xmlns:a16="http://schemas.microsoft.com/office/drawing/2014/main" xmlns="" id="{D0D21D68-1058-EFF9-F535-EB19B9E831CB}"/>
              </a:ext>
            </a:extLst>
          </p:cNvPr>
          <p:cNvSpPr/>
          <p:nvPr/>
        </p:nvSpPr>
        <p:spPr>
          <a:xfrm>
            <a:off x="1278782" y="5691043"/>
            <a:ext cx="3227901" cy="830956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Anggaran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: BOP</a:t>
            </a:r>
            <a:endParaRPr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028975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"/>
          <p:cNvSpPr/>
          <p:nvPr/>
        </p:nvSpPr>
        <p:spPr>
          <a:xfrm>
            <a:off x="409814" y="673093"/>
            <a:ext cx="6895109" cy="83095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i="0" dirty="0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PENYELENGGARAAN </a:t>
            </a:r>
            <a:endParaRPr lang="en-ID" sz="2400" b="1" dirty="0">
              <a:solidFill>
                <a:srgbClr val="FFFF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>
                <a:solidFill>
                  <a:srgbClr val="FFFF00"/>
                </a:solidFill>
                <a:latin typeface="Roboto"/>
                <a:ea typeface="Roboto"/>
                <a:cs typeface="Rockwell"/>
                <a:sym typeface="Roboto"/>
              </a:rPr>
              <a:t>KELAS JAUH DAN KELAS VIRTUAL</a:t>
            </a:r>
            <a:endParaRPr sz="1600" b="1" dirty="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2" name="Google Shape;472;p5"/>
          <p:cNvSpPr/>
          <p:nvPr/>
        </p:nvSpPr>
        <p:spPr>
          <a:xfrm>
            <a:off x="5859379" y="2006422"/>
            <a:ext cx="6082250" cy="4036780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C21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KELAS JAUH :</a:t>
            </a: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1800" b="1" dirty="0">
              <a:solidFill>
                <a:srgbClr val="C214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C21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SMAN 1 GEBOG, KAB. KUDUS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C21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SMAN 1 KARANGNONGKO, KAB. KLATEN</a:t>
            </a: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1800" b="1" dirty="0">
              <a:solidFill>
                <a:srgbClr val="C214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1800" b="1" dirty="0">
              <a:solidFill>
                <a:srgbClr val="C214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C21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KELAS VIRTUAL :</a:t>
            </a: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1800" b="1" dirty="0">
              <a:solidFill>
                <a:srgbClr val="C214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C21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SMAN KEMUSU, KAB. BOYOLALI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C21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SMAN 3 BREBES, KAB. BREBES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C21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SMAN 2 SURAKARTA, KOTA SURAKARTA</a:t>
            </a: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b="1" dirty="0">
              <a:solidFill>
                <a:srgbClr val="C214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3" name="Google Shape;473;p5"/>
          <p:cNvSpPr/>
          <p:nvPr/>
        </p:nvSpPr>
        <p:spPr>
          <a:xfrm>
            <a:off x="1226244" y="3085740"/>
            <a:ext cx="4390786" cy="1878145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C21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KELAS JAUH : 2 SMA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solidFill>
                <a:srgbClr val="C214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C21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KELAS VIRTUAL : 3 SMA</a:t>
            </a:r>
          </a:p>
        </p:txBody>
      </p:sp>
      <p:sp>
        <p:nvSpPr>
          <p:cNvPr id="2" name="Google Shape;473;p5">
            <a:extLst>
              <a:ext uri="{FF2B5EF4-FFF2-40B4-BE49-F238E27FC236}">
                <a16:creationId xmlns:a16="http://schemas.microsoft.com/office/drawing/2014/main" xmlns="" id="{6ED30BA8-A463-4D07-146D-7AE2CD25B2BC}"/>
              </a:ext>
            </a:extLst>
          </p:cNvPr>
          <p:cNvSpPr/>
          <p:nvPr/>
        </p:nvSpPr>
        <p:spPr>
          <a:xfrm>
            <a:off x="1594467" y="5694479"/>
            <a:ext cx="3227901" cy="830956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Anggaran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: BOP</a:t>
            </a:r>
            <a:endParaRPr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96434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82B2FD-0F89-2678-DE5A-4B3113FB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195" y="3167743"/>
            <a:ext cx="10353761" cy="1326321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2885690613"/>
      </p:ext>
    </p:extLst>
  </p:cSld>
  <p:clrMapOvr>
    <a:masterClrMapping/>
  </p:clrMapOvr>
</p:sld>
</file>

<file path=ppt/theme/theme1.xml><?xml version="1.0" encoding="utf-8"?>
<a:theme xmlns:a="http://schemas.openxmlformats.org/drawingml/2006/main" name="Damask">
  <a:themeElements>
    <a:clrScheme name="Damask">
      <a:dk1>
        <a:srgbClr val="000000"/>
      </a:dk1>
      <a:lt1>
        <a:srgbClr val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838</Words>
  <Application>Microsoft Office PowerPoint</Application>
  <PresentationFormat>Widescreen</PresentationFormat>
  <Paragraphs>189</Paragraphs>
  <Slides>23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Calibri</vt:lpstr>
      <vt:lpstr>Times New Roman</vt:lpstr>
      <vt:lpstr>Quattrocento Sans</vt:lpstr>
      <vt:lpstr>Rockwell</vt:lpstr>
      <vt:lpstr>Arial</vt:lpstr>
      <vt:lpstr>Roboto</vt:lpstr>
      <vt:lpstr>Wingdings</vt:lpstr>
      <vt:lpstr>Bookman Old Style</vt:lpstr>
      <vt:lpstr>Damask</vt:lpstr>
      <vt:lpstr>INOVASI PENDIDIKAN  JENJANG SEKOLAH MENENGAH ATAS    DINAS PENDIDIKAN DAN KEBUDAYAAN  PROVINSI JAWA TENGAH </vt:lpstr>
      <vt:lpstr>Beberapa Inovasi Pendidikan Jenjang SMA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SMA Futuristik</vt:lpstr>
      <vt:lpstr>PowerPoint Presentation</vt:lpstr>
      <vt:lpstr>Generasi Z dan Alpha (siswa kita di masa depan)</vt:lpstr>
      <vt:lpstr>PowerPoint Presentation</vt:lpstr>
      <vt:lpstr>Tipologi Ruang Belajar</vt:lpstr>
      <vt:lpstr>Tipologi Baru Ruang Belajar</vt:lpstr>
      <vt:lpstr>PowerPoint Presentation</vt:lpstr>
      <vt:lpstr>KOLABORATIF dan  Movable Class</vt:lpstr>
      <vt:lpstr>RUANG LUAR</vt:lpstr>
      <vt:lpstr>THEATER</vt:lpstr>
      <vt:lpstr>Typologi ruang belajar</vt:lpstr>
      <vt:lpstr>Learn Space / Class Type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aiueo</dc:creator>
  <cp:lastModifiedBy>Admin</cp:lastModifiedBy>
  <cp:revision>21</cp:revision>
  <dcterms:created xsi:type="dcterms:W3CDTF">2022-08-23T07:25:53Z</dcterms:created>
  <dcterms:modified xsi:type="dcterms:W3CDTF">2024-02-21T03:04:45Z</dcterms:modified>
</cp:coreProperties>
</file>